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sldIdLst>
    <p:sldId id="268" r:id="rId5"/>
    <p:sldId id="348" r:id="rId6"/>
    <p:sldId id="275" r:id="rId7"/>
    <p:sldId id="261" r:id="rId8"/>
    <p:sldId id="262" r:id="rId9"/>
    <p:sldId id="264" r:id="rId10"/>
    <p:sldId id="336" r:id="rId11"/>
    <p:sldId id="337" r:id="rId12"/>
    <p:sldId id="257" r:id="rId13"/>
    <p:sldId id="266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4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260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265" r:id="rId56"/>
  </p:sldIdLst>
  <p:sldSz cx="12192000" cy="6858000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enton, Kelly" initials="TK" lastIdx="6" clrIdx="6">
    <p:extLst>
      <p:ext uri="{19B8F6BF-5375-455C-9EA6-DF929625EA0E}">
        <p15:presenceInfo xmlns:p15="http://schemas.microsoft.com/office/powerpoint/2012/main" userId="S::trentonk@pfizer.com::2e0e94fe-4b10-4c4f-bb83-1229d20cbd68" providerId="AD"/>
      </p:ext>
    </p:extLst>
  </p:cmAuthor>
  <p:cmAuthor id="1" name="Haskin, Christine" initials="HC" lastIdx="79" clrIdx="0">
    <p:extLst>
      <p:ext uri="{19B8F6BF-5375-455C-9EA6-DF929625EA0E}">
        <p15:presenceInfo xmlns:p15="http://schemas.microsoft.com/office/powerpoint/2012/main" userId="S::HASKINC@pfizer.com::ce462537-1fca-46e6-bea7-2f2ee8a55103" providerId="AD"/>
      </p:ext>
    </p:extLst>
  </p:cmAuthor>
  <p:cmAuthor id="8" name="Breda, Evangelina" initials="BE" lastIdx="6" clrIdx="7">
    <p:extLst>
      <p:ext uri="{19B8F6BF-5375-455C-9EA6-DF929625EA0E}">
        <p15:presenceInfo xmlns:p15="http://schemas.microsoft.com/office/powerpoint/2012/main" userId="S::bredae@pfizer.com::98b45b91-7aca-4060-bbe4-4b6a0c1f7160" providerId="AD"/>
      </p:ext>
    </p:extLst>
  </p:cmAuthor>
  <p:cmAuthor id="2" name="Burke, Christopher Michael" initials="BCM" lastIdx="10" clrIdx="1">
    <p:extLst>
      <p:ext uri="{19B8F6BF-5375-455C-9EA6-DF929625EA0E}">
        <p15:presenceInfo xmlns:p15="http://schemas.microsoft.com/office/powerpoint/2012/main" userId="S::BURKEC13@pfizer.com::f58af0f7-e677-4f1d-9660-fce66d604f8c" providerId="AD"/>
      </p:ext>
    </p:extLst>
  </p:cmAuthor>
  <p:cmAuthor id="9" name="Diamond, Craig" initials="DC" lastIdx="7" clrIdx="8">
    <p:extLst>
      <p:ext uri="{19B8F6BF-5375-455C-9EA6-DF929625EA0E}">
        <p15:presenceInfo xmlns:p15="http://schemas.microsoft.com/office/powerpoint/2012/main" userId="S::diamondcr@pfizer.com::d32b91c9-3fb3-4140-9021-6ee8b99be22f" providerId="AD"/>
      </p:ext>
    </p:extLst>
  </p:cmAuthor>
  <p:cmAuthor id="3" name="Singh, Rashmi" initials="SR" lastIdx="4" clrIdx="2">
    <p:extLst>
      <p:ext uri="{19B8F6BF-5375-455C-9EA6-DF929625EA0E}">
        <p15:presenceInfo xmlns:p15="http://schemas.microsoft.com/office/powerpoint/2012/main" userId="S::SINGR201@pfizer.com::387202b1-8134-4970-b2ae-2388358e3ab8" providerId="AD"/>
      </p:ext>
    </p:extLst>
  </p:cmAuthor>
  <p:cmAuthor id="10" name="Kim, Eileen (Jung-Eun)" initials="KE(E" lastIdx="3" clrIdx="9">
    <p:extLst>
      <p:ext uri="{19B8F6BF-5375-455C-9EA6-DF929625EA0E}">
        <p15:presenceInfo xmlns:p15="http://schemas.microsoft.com/office/powerpoint/2012/main" userId="S::KIMJE2@pfizer.com::bc4974b1-2064-4948-a138-0487a7f80046" providerId="AD"/>
      </p:ext>
    </p:extLst>
  </p:cmAuthor>
  <p:cmAuthor id="4" name="Samuel, Deepak" initials="SD" lastIdx="14" clrIdx="3">
    <p:extLst>
      <p:ext uri="{19B8F6BF-5375-455C-9EA6-DF929625EA0E}">
        <p15:presenceInfo xmlns:p15="http://schemas.microsoft.com/office/powerpoint/2012/main" userId="S::SAMUED07@pfizer.com::e186f36f-d87d-4d9b-a383-7acd248b38ff" providerId="AD"/>
      </p:ext>
    </p:extLst>
  </p:cmAuthor>
  <p:cmAuthor id="5" name="Gross, Christina" initials="GC" lastIdx="26" clrIdx="4">
    <p:extLst>
      <p:ext uri="{19B8F6BF-5375-455C-9EA6-DF929625EA0E}">
        <p15:presenceInfo xmlns:p15="http://schemas.microsoft.com/office/powerpoint/2012/main" userId="S::GrossC01@pfizer.com::fdce6a51-719d-4b11-926f-f786595bd4ac" providerId="AD"/>
      </p:ext>
    </p:extLst>
  </p:cmAuthor>
  <p:cmAuthor id="6" name="Sayed, Eslam Sayed Shokry" initials="SESS" lastIdx="5" clrIdx="5">
    <p:extLst>
      <p:ext uri="{19B8F6BF-5375-455C-9EA6-DF929625EA0E}">
        <p15:presenceInfo xmlns:p15="http://schemas.microsoft.com/office/powerpoint/2012/main" userId="S::SAYEDE@pfizer.com::438185fd-4d3b-4e79-8ee4-a30e86e89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DEB9-D496-4626-86F0-5CFAC753DC7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4D99-ED11-427F-996B-ECC6035B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84D99-ED11-427F-996B-ECC6035BD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2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2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2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4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1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042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74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91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87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D94FE-0E35-4BC2-AC3B-407F362A206B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2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5D674-BB25-475B-8C26-507DBF18D9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000125" y="1819275"/>
            <a:ext cx="5762625" cy="1366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00125" y="3266077"/>
            <a:ext cx="5762625" cy="166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36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432193" y="649994"/>
            <a:ext cx="8978747" cy="7821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949986" y="1580613"/>
            <a:ext cx="7872577" cy="41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25385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7229" y="6340541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10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10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4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02049" y="6340541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1AAB1"/>
                </a:solidFill>
              </a:rPr>
              <a:t>Confidential</a:t>
            </a:r>
            <a:endParaRPr sz="1000" b="1">
              <a:solidFill>
                <a:srgbClr val="A1AAB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0E02DB8-7DF9-4D61-B849-4927B0A575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608144" y="6285124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baseline="0">
                <a:solidFill>
                  <a:srgbClr val="0000C9"/>
                </a:solidFill>
                <a:latin typeface="Arial" panose="020B0604020202020204" pitchFamily="34" charset="0"/>
              </a:rPr>
              <a:t>Biopharma Ops</a:t>
            </a:r>
            <a:endParaRPr lang="en-US" sz="800" b="0" baseline="0">
              <a:solidFill>
                <a:srgbClr val="0000C9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0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6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7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000125" y="1819275"/>
            <a:ext cx="5762625" cy="1366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00125" y="3266077"/>
            <a:ext cx="5762625" cy="166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54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00125" y="1819275"/>
            <a:ext cx="5762625" cy="1366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00125" y="3266077"/>
            <a:ext cx="5762625" cy="166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0125" y="1819275"/>
            <a:ext cx="5762625" cy="1366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000125" y="3266077"/>
            <a:ext cx="5762625" cy="166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08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990601" y="596731"/>
            <a:ext cx="4286250" cy="24050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990601" y="3081759"/>
            <a:ext cx="4286250" cy="166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87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flipH="1">
            <a:off x="-3" y="0"/>
            <a:ext cx="12192001" cy="4541003"/>
          </a:xfrm>
          <a:custGeom>
            <a:avLst/>
            <a:gdLst>
              <a:gd name="connsiteX0" fmla="*/ 12192002 w 12192002"/>
              <a:gd name="connsiteY0" fmla="*/ 0 h 6858000"/>
              <a:gd name="connsiteX1" fmla="*/ 0 w 12192002"/>
              <a:gd name="connsiteY1" fmla="*/ 0 h 6858000"/>
              <a:gd name="connsiteX2" fmla="*/ 0 w 12192002"/>
              <a:gd name="connsiteY2" fmla="*/ 1872527 h 6858000"/>
              <a:gd name="connsiteX3" fmla="*/ 12192000 w 12192002"/>
              <a:gd name="connsiteY3" fmla="*/ 1052264 h 6858000"/>
              <a:gd name="connsiteX4" fmla="*/ 12192000 w 12192002"/>
              <a:gd name="connsiteY4" fmla="*/ 6858000 h 6858000"/>
              <a:gd name="connsiteX5" fmla="*/ 12192002 w 12192002"/>
              <a:gd name="connsiteY5" fmla="*/ 6858000 h 6858000"/>
              <a:gd name="connsiteX6" fmla="*/ 12192002 w 1219200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2" h="6858000">
                <a:moveTo>
                  <a:pt x="12192002" y="0"/>
                </a:moveTo>
                <a:lnTo>
                  <a:pt x="0" y="0"/>
                </a:lnTo>
                <a:lnTo>
                  <a:pt x="0" y="1872527"/>
                </a:lnTo>
                <a:cubicBezTo>
                  <a:pt x="6096000" y="1872527"/>
                  <a:pt x="6096000" y="-27030"/>
                  <a:pt x="12192000" y="1052264"/>
                </a:cubicBezTo>
                <a:lnTo>
                  <a:pt x="12192000" y="6858000"/>
                </a:lnTo>
                <a:lnTo>
                  <a:pt x="12192002" y="6858000"/>
                </a:lnTo>
                <a:lnTo>
                  <a:pt x="12192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 rot="21406239">
            <a:off x="40592" y="293425"/>
            <a:ext cx="12111146" cy="1283194"/>
          </a:xfrm>
          <a:custGeom>
            <a:avLst/>
            <a:gdLst>
              <a:gd name="connsiteX0" fmla="*/ 0 w 12172208"/>
              <a:gd name="connsiteY0" fmla="*/ 271554 h 1067201"/>
              <a:gd name="connsiteX1" fmla="*/ 5058889 w 12172208"/>
              <a:gd name="connsiteY1" fmla="*/ 45923 h 1067201"/>
              <a:gd name="connsiteX2" fmla="*/ 12172208 w 12172208"/>
              <a:gd name="connsiteY2" fmla="*/ 1067201 h 1067201"/>
              <a:gd name="connsiteX0" fmla="*/ 0 w 12172208"/>
              <a:gd name="connsiteY0" fmla="*/ 292033 h 1087680"/>
              <a:gd name="connsiteX1" fmla="*/ 4013860 w 12172208"/>
              <a:gd name="connsiteY1" fmla="*/ 42651 h 1087680"/>
              <a:gd name="connsiteX2" fmla="*/ 12172208 w 12172208"/>
              <a:gd name="connsiteY2" fmla="*/ 1087680 h 1087680"/>
              <a:gd name="connsiteX0" fmla="*/ 0 w 12172208"/>
              <a:gd name="connsiteY0" fmla="*/ 292033 h 1087680"/>
              <a:gd name="connsiteX1" fmla="*/ 4013860 w 12172208"/>
              <a:gd name="connsiteY1" fmla="*/ 42651 h 1087680"/>
              <a:gd name="connsiteX2" fmla="*/ 12172208 w 12172208"/>
              <a:gd name="connsiteY2" fmla="*/ 1087680 h 1087680"/>
              <a:gd name="connsiteX0" fmla="*/ 0 w 12172208"/>
              <a:gd name="connsiteY0" fmla="*/ 334139 h 1129786"/>
              <a:gd name="connsiteX1" fmla="*/ 4085112 w 12172208"/>
              <a:gd name="connsiteY1" fmla="*/ 37256 h 1129786"/>
              <a:gd name="connsiteX2" fmla="*/ 12172208 w 12172208"/>
              <a:gd name="connsiteY2" fmla="*/ 1129786 h 1129786"/>
              <a:gd name="connsiteX0" fmla="*/ 0 w 12172208"/>
              <a:gd name="connsiteY0" fmla="*/ 334139 h 1135255"/>
              <a:gd name="connsiteX1" fmla="*/ 4085112 w 12172208"/>
              <a:gd name="connsiteY1" fmla="*/ 37256 h 1135255"/>
              <a:gd name="connsiteX2" fmla="*/ 12172208 w 12172208"/>
              <a:gd name="connsiteY2" fmla="*/ 1129786 h 1135255"/>
              <a:gd name="connsiteX0" fmla="*/ 0 w 12172208"/>
              <a:gd name="connsiteY0" fmla="*/ 326200 h 1127215"/>
              <a:gd name="connsiteX1" fmla="*/ 4085112 w 12172208"/>
              <a:gd name="connsiteY1" fmla="*/ 29317 h 1127215"/>
              <a:gd name="connsiteX2" fmla="*/ 12172208 w 12172208"/>
              <a:gd name="connsiteY2" fmla="*/ 1121847 h 1127215"/>
              <a:gd name="connsiteX0" fmla="*/ 0 w 12172208"/>
              <a:gd name="connsiteY0" fmla="*/ 308216 h 1108994"/>
              <a:gd name="connsiteX1" fmla="*/ 4085112 w 12172208"/>
              <a:gd name="connsiteY1" fmla="*/ 11333 h 1108994"/>
              <a:gd name="connsiteX2" fmla="*/ 12172208 w 12172208"/>
              <a:gd name="connsiteY2" fmla="*/ 1103863 h 1108994"/>
              <a:gd name="connsiteX0" fmla="*/ 0 w 12172208"/>
              <a:gd name="connsiteY0" fmla="*/ 308216 h 1117597"/>
              <a:gd name="connsiteX1" fmla="*/ 4085112 w 12172208"/>
              <a:gd name="connsiteY1" fmla="*/ 11333 h 1117597"/>
              <a:gd name="connsiteX2" fmla="*/ 12172208 w 12172208"/>
              <a:gd name="connsiteY2" fmla="*/ 1103863 h 1117597"/>
              <a:gd name="connsiteX0" fmla="*/ 0 w 12158353"/>
              <a:gd name="connsiteY0" fmla="*/ 308216 h 1211771"/>
              <a:gd name="connsiteX1" fmla="*/ 4085112 w 12158353"/>
              <a:gd name="connsiteY1" fmla="*/ 11333 h 1211771"/>
              <a:gd name="connsiteX2" fmla="*/ 12158353 w 12158353"/>
              <a:gd name="connsiteY2" fmla="*/ 1198977 h 1211771"/>
              <a:gd name="connsiteX0" fmla="*/ 0 w 12158353"/>
              <a:gd name="connsiteY0" fmla="*/ 308216 h 1198977"/>
              <a:gd name="connsiteX1" fmla="*/ 4085112 w 12158353"/>
              <a:gd name="connsiteY1" fmla="*/ 11333 h 1198977"/>
              <a:gd name="connsiteX2" fmla="*/ 12158353 w 12158353"/>
              <a:gd name="connsiteY2" fmla="*/ 1198977 h 1198977"/>
              <a:gd name="connsiteX0" fmla="*/ 0 w 12158353"/>
              <a:gd name="connsiteY0" fmla="*/ 424282 h 1315043"/>
              <a:gd name="connsiteX1" fmla="*/ 3691509 w 12158353"/>
              <a:gd name="connsiteY1" fmla="*/ 7455 h 1315043"/>
              <a:gd name="connsiteX2" fmla="*/ 12158353 w 12158353"/>
              <a:gd name="connsiteY2" fmla="*/ 1315043 h 1315043"/>
              <a:gd name="connsiteX0" fmla="*/ 0 w 12158353"/>
              <a:gd name="connsiteY0" fmla="*/ 472872 h 1363633"/>
              <a:gd name="connsiteX1" fmla="*/ 3691509 w 12158353"/>
              <a:gd name="connsiteY1" fmla="*/ 56045 h 1363633"/>
              <a:gd name="connsiteX2" fmla="*/ 12158353 w 12158353"/>
              <a:gd name="connsiteY2" fmla="*/ 1363633 h 1363633"/>
              <a:gd name="connsiteX0" fmla="*/ 0 w 11975422"/>
              <a:gd name="connsiteY0" fmla="*/ 135615 h 1466240"/>
              <a:gd name="connsiteX1" fmla="*/ 3508578 w 11975422"/>
              <a:gd name="connsiteY1" fmla="*/ 158652 h 1466240"/>
              <a:gd name="connsiteX2" fmla="*/ 11975422 w 11975422"/>
              <a:gd name="connsiteY2" fmla="*/ 1466240 h 1466240"/>
              <a:gd name="connsiteX0" fmla="*/ 0 w 11975422"/>
              <a:gd name="connsiteY0" fmla="*/ 84533 h 1415158"/>
              <a:gd name="connsiteX1" fmla="*/ 3508578 w 11975422"/>
              <a:gd name="connsiteY1" fmla="*/ 107570 h 1415158"/>
              <a:gd name="connsiteX2" fmla="*/ 11975422 w 11975422"/>
              <a:gd name="connsiteY2" fmla="*/ 1415158 h 1415158"/>
              <a:gd name="connsiteX0" fmla="*/ 0 w 11985780"/>
              <a:gd name="connsiteY0" fmla="*/ 104209 h 1406676"/>
              <a:gd name="connsiteX1" fmla="*/ 3518936 w 11985780"/>
              <a:gd name="connsiteY1" fmla="*/ 99088 h 1406676"/>
              <a:gd name="connsiteX2" fmla="*/ 11985780 w 11985780"/>
              <a:gd name="connsiteY2" fmla="*/ 1406676 h 1406676"/>
              <a:gd name="connsiteX0" fmla="*/ 0 w 11985780"/>
              <a:gd name="connsiteY0" fmla="*/ 68903 h 1371370"/>
              <a:gd name="connsiteX1" fmla="*/ 3518936 w 11985780"/>
              <a:gd name="connsiteY1" fmla="*/ 63782 h 1371370"/>
              <a:gd name="connsiteX2" fmla="*/ 11985780 w 11985780"/>
              <a:gd name="connsiteY2" fmla="*/ 1371370 h 137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5780" h="1371370">
                <a:moveTo>
                  <a:pt x="0" y="68903"/>
                </a:moveTo>
                <a:cubicBezTo>
                  <a:pt x="1524813" y="43911"/>
                  <a:pt x="1025106" y="-69752"/>
                  <a:pt x="3518936" y="63782"/>
                </a:cubicBezTo>
                <a:cubicBezTo>
                  <a:pt x="5563515" y="121962"/>
                  <a:pt x="8532045" y="1231629"/>
                  <a:pt x="11985780" y="1371370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21406239">
            <a:off x="10801272" y="1094436"/>
            <a:ext cx="279877" cy="2769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124575" y="1990725"/>
            <a:ext cx="4905375" cy="14144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6124575" y="3485152"/>
            <a:ext cx="4905375" cy="166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006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620375" y="0"/>
            <a:ext cx="1571625" cy="6600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le 1"/>
          <p:cNvSpPr>
            <a:spLocks noGrp="1"/>
          </p:cNvSpPr>
          <p:nvPr userDrawn="1">
            <p:ph type="ctrTitle"/>
          </p:nvPr>
        </p:nvSpPr>
        <p:spPr>
          <a:xfrm>
            <a:off x="990600" y="604520"/>
            <a:ext cx="6284285" cy="11962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25385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7229" y="6340541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10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10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02049" y="6340541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1AAB1"/>
                </a:solidFill>
              </a:rPr>
              <a:t>Confidential</a:t>
            </a:r>
            <a:endParaRPr sz="10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0E02DB8-7DF9-4D61-B849-4927B0A575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608144" y="6285124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baseline="0">
                <a:solidFill>
                  <a:srgbClr val="0000C9"/>
                </a:solidFill>
                <a:latin typeface="Arial" panose="020B0604020202020204" pitchFamily="34" charset="0"/>
              </a:rPr>
              <a:t>Biopharma Ops</a:t>
            </a:r>
            <a:endParaRPr lang="en-US" sz="800" b="0" baseline="0">
              <a:solidFill>
                <a:srgbClr val="0000C9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9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51676" y="1124744"/>
            <a:ext cx="10888649" cy="4608512"/>
          </a:xfrm>
          <a:prstGeom prst="roundRect">
            <a:avLst>
              <a:gd name="adj" fmla="val 6746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2821477" y="0"/>
            <a:ext cx="65287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423240" y="2771774"/>
            <a:ext cx="5210397" cy="10680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0" name="Subtitle 2"/>
          <p:cNvSpPr>
            <a:spLocks noGrp="1"/>
          </p:cNvSpPr>
          <p:nvPr userDrawn="1">
            <p:ph type="subTitle" idx="1"/>
          </p:nvPr>
        </p:nvSpPr>
        <p:spPr>
          <a:xfrm>
            <a:off x="3423240" y="3919759"/>
            <a:ext cx="5210397" cy="1031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25385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7229" y="6340541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10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10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02049" y="6340541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1AAB1"/>
                </a:solidFill>
              </a:rPr>
              <a:t>Confidential</a:t>
            </a:r>
            <a:endParaRPr sz="1000" b="1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0E02DB8-7DF9-4D61-B849-4927B0A575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608144" y="6285124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baseline="0">
                <a:solidFill>
                  <a:srgbClr val="0000C9"/>
                </a:solidFill>
                <a:latin typeface="Arial" panose="020B0604020202020204" pitchFamily="34" charset="0"/>
              </a:rPr>
              <a:t>Biopharma Ops</a:t>
            </a:r>
            <a:endParaRPr lang="en-US" sz="800" b="0" baseline="0">
              <a:solidFill>
                <a:srgbClr val="0000C9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80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06627" y="1192919"/>
            <a:ext cx="8978747" cy="7821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59712" y="2123537"/>
            <a:ext cx="7872577" cy="2486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663863"/>
            <a:chOff x="0" y="5995284"/>
            <a:chExt cx="12192000" cy="663863"/>
          </a:xfrm>
        </p:grpSpPr>
        <p:sp>
          <p:nvSpPr>
            <p:cNvPr id="3" name="Rectangle 2"/>
            <p:cNvSpPr/>
            <p:nvPr userDrawn="1"/>
          </p:nvSpPr>
          <p:spPr>
            <a:xfrm rot="10800000">
              <a:off x="0" y="5995284"/>
              <a:ext cx="12192000" cy="4174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 rot="10800000">
              <a:off x="0" y="6417365"/>
              <a:ext cx="1219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 userDrawn="1"/>
          </p:nvSpPr>
          <p:spPr>
            <a:xfrm rot="10800000">
              <a:off x="5907192" y="6281530"/>
              <a:ext cx="377617" cy="377617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25385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7229" y="6340541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10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10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8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02049" y="6340541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1AAB1"/>
                </a:solidFill>
              </a:rPr>
              <a:t>Confidential</a:t>
            </a:r>
            <a:endParaRPr sz="1000" b="1">
              <a:solidFill>
                <a:srgbClr val="A1AAB1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0E02DB8-7DF9-4D61-B849-4927B0A575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608144" y="6285124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baseline="0">
                <a:solidFill>
                  <a:srgbClr val="0000C9"/>
                </a:solidFill>
                <a:latin typeface="Arial" panose="020B0604020202020204" pitchFamily="34" charset="0"/>
              </a:rPr>
              <a:t>Biopharma Ops</a:t>
            </a:r>
            <a:endParaRPr lang="en-US" sz="800" b="0" baseline="0">
              <a:solidFill>
                <a:srgbClr val="0000C9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85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0600" y="688975"/>
            <a:ext cx="9105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90600" y="2149475"/>
            <a:ext cx="91059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25385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7229" y="6340541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10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100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02049" y="6340541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A1AAB1"/>
                </a:solidFill>
              </a:rPr>
              <a:t>Confidential</a:t>
            </a:r>
            <a:endParaRPr sz="1000" b="1">
              <a:solidFill>
                <a:srgbClr val="A1AAB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E02DB8-7DF9-4D61-B849-4927B0A575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608144" y="6285124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baseline="0">
                <a:solidFill>
                  <a:srgbClr val="0000C9"/>
                </a:solidFill>
                <a:latin typeface="Arial" panose="020B0604020202020204" pitchFamily="34" charset="0"/>
              </a:rPr>
              <a:t>Biopharma Ops</a:t>
            </a:r>
            <a:endParaRPr lang="en-US" sz="800" b="0" baseline="0">
              <a:solidFill>
                <a:srgbClr val="0000C9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4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2" r:id="rId3"/>
    <p:sldLayoutId id="2147483664" r:id="rId4"/>
    <p:sldLayoutId id="2147483677" r:id="rId5"/>
    <p:sldLayoutId id="2147483649" r:id="rId6"/>
    <p:sldLayoutId id="2147483673" r:id="rId7"/>
    <p:sldLayoutId id="2147483680" r:id="rId8"/>
    <p:sldLayoutId id="2147483674" r:id="rId9"/>
    <p:sldLayoutId id="2147483675" r:id="rId10"/>
    <p:sldLayoutId id="2147483682" r:id="rId11"/>
    <p:sldLayoutId id="2147483681" r:id="rId12"/>
    <p:sldLayoutId id="214748368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bc@acme.co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eplos.pfizer.com/common/GetSupport.asp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eplos.pfizer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eplos.pfizer.com/common/GetSupport.asp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879132" y="1769929"/>
            <a:ext cx="1279640" cy="529468"/>
            <a:chOff x="1049338" y="1466850"/>
            <a:chExt cx="1822450" cy="75406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9338" y="1466850"/>
              <a:ext cx="1822450" cy="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966913" y="1630363"/>
              <a:ext cx="342900" cy="590550"/>
            </a:xfrm>
            <a:custGeom>
              <a:avLst/>
              <a:gdLst>
                <a:gd name="T0" fmla="*/ 0 w 91"/>
                <a:gd name="T1" fmla="*/ 154 h 155"/>
                <a:gd name="T2" fmla="*/ 9 w 91"/>
                <a:gd name="T3" fmla="*/ 122 h 155"/>
                <a:gd name="T4" fmla="*/ 33 w 91"/>
                <a:gd name="T5" fmla="*/ 35 h 155"/>
                <a:gd name="T6" fmla="*/ 45 w 91"/>
                <a:gd name="T7" fmla="*/ 12 h 155"/>
                <a:gd name="T8" fmla="*/ 78 w 91"/>
                <a:gd name="T9" fmla="*/ 3 h 155"/>
                <a:gd name="T10" fmla="*/ 90 w 91"/>
                <a:gd name="T11" fmla="*/ 15 h 155"/>
                <a:gd name="T12" fmla="*/ 81 w 91"/>
                <a:gd name="T13" fmla="*/ 28 h 155"/>
                <a:gd name="T14" fmla="*/ 72 w 91"/>
                <a:gd name="T15" fmla="*/ 26 h 155"/>
                <a:gd name="T16" fmla="*/ 71 w 91"/>
                <a:gd name="T17" fmla="*/ 17 h 155"/>
                <a:gd name="T18" fmla="*/ 70 w 91"/>
                <a:gd name="T19" fmla="*/ 10 h 155"/>
                <a:gd name="T20" fmla="*/ 62 w 91"/>
                <a:gd name="T21" fmla="*/ 10 h 155"/>
                <a:gd name="T22" fmla="*/ 56 w 91"/>
                <a:gd name="T23" fmla="*/ 16 h 155"/>
                <a:gd name="T24" fmla="*/ 46 w 91"/>
                <a:gd name="T25" fmla="*/ 48 h 155"/>
                <a:gd name="T26" fmla="*/ 82 w 91"/>
                <a:gd name="T27" fmla="*/ 48 h 155"/>
                <a:gd name="T28" fmla="*/ 79 w 91"/>
                <a:gd name="T29" fmla="*/ 58 h 155"/>
                <a:gd name="T30" fmla="*/ 69 w 91"/>
                <a:gd name="T31" fmla="*/ 97 h 155"/>
                <a:gd name="T32" fmla="*/ 64 w 91"/>
                <a:gd name="T33" fmla="*/ 101 h 155"/>
                <a:gd name="T34" fmla="*/ 51 w 91"/>
                <a:gd name="T35" fmla="*/ 101 h 155"/>
                <a:gd name="T36" fmla="*/ 63 w 91"/>
                <a:gd name="T37" fmla="*/ 56 h 155"/>
                <a:gd name="T38" fmla="*/ 45 w 91"/>
                <a:gd name="T39" fmla="*/ 57 h 155"/>
                <a:gd name="T40" fmla="*/ 43 w 91"/>
                <a:gd name="T41" fmla="*/ 60 h 155"/>
                <a:gd name="T42" fmla="*/ 19 w 91"/>
                <a:gd name="T43" fmla="*/ 148 h 155"/>
                <a:gd name="T44" fmla="*/ 11 w 91"/>
                <a:gd name="T45" fmla="*/ 155 h 155"/>
                <a:gd name="T46" fmla="*/ 1 w 91"/>
                <a:gd name="T47" fmla="*/ 155 h 155"/>
                <a:gd name="T48" fmla="*/ 0 w 91"/>
                <a:gd name="T49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55">
                  <a:moveTo>
                    <a:pt x="0" y="154"/>
                  </a:moveTo>
                  <a:cubicBezTo>
                    <a:pt x="3" y="143"/>
                    <a:pt x="6" y="132"/>
                    <a:pt x="9" y="122"/>
                  </a:cubicBezTo>
                  <a:cubicBezTo>
                    <a:pt x="17" y="93"/>
                    <a:pt x="24" y="64"/>
                    <a:pt x="33" y="35"/>
                  </a:cubicBezTo>
                  <a:cubicBezTo>
                    <a:pt x="35" y="27"/>
                    <a:pt x="39" y="19"/>
                    <a:pt x="45" y="12"/>
                  </a:cubicBezTo>
                  <a:cubicBezTo>
                    <a:pt x="54" y="2"/>
                    <a:pt x="65" y="0"/>
                    <a:pt x="78" y="3"/>
                  </a:cubicBezTo>
                  <a:cubicBezTo>
                    <a:pt x="84" y="4"/>
                    <a:pt x="89" y="8"/>
                    <a:pt x="90" y="15"/>
                  </a:cubicBezTo>
                  <a:cubicBezTo>
                    <a:pt x="91" y="22"/>
                    <a:pt x="87" y="28"/>
                    <a:pt x="81" y="28"/>
                  </a:cubicBezTo>
                  <a:cubicBezTo>
                    <a:pt x="78" y="29"/>
                    <a:pt x="75" y="28"/>
                    <a:pt x="72" y="26"/>
                  </a:cubicBezTo>
                  <a:cubicBezTo>
                    <a:pt x="69" y="24"/>
                    <a:pt x="69" y="20"/>
                    <a:pt x="71" y="17"/>
                  </a:cubicBezTo>
                  <a:cubicBezTo>
                    <a:pt x="71" y="15"/>
                    <a:pt x="73" y="12"/>
                    <a:pt x="70" y="10"/>
                  </a:cubicBezTo>
                  <a:cubicBezTo>
                    <a:pt x="68" y="9"/>
                    <a:pt x="65" y="9"/>
                    <a:pt x="62" y="10"/>
                  </a:cubicBezTo>
                  <a:cubicBezTo>
                    <a:pt x="60" y="11"/>
                    <a:pt x="57" y="14"/>
                    <a:pt x="56" y="16"/>
                  </a:cubicBezTo>
                  <a:cubicBezTo>
                    <a:pt x="52" y="26"/>
                    <a:pt x="49" y="36"/>
                    <a:pt x="46" y="48"/>
                  </a:cubicBezTo>
                  <a:cubicBezTo>
                    <a:pt x="59" y="48"/>
                    <a:pt x="70" y="48"/>
                    <a:pt x="82" y="48"/>
                  </a:cubicBezTo>
                  <a:cubicBezTo>
                    <a:pt x="81" y="52"/>
                    <a:pt x="80" y="55"/>
                    <a:pt x="79" y="58"/>
                  </a:cubicBezTo>
                  <a:cubicBezTo>
                    <a:pt x="76" y="71"/>
                    <a:pt x="72" y="84"/>
                    <a:pt x="69" y="97"/>
                  </a:cubicBezTo>
                  <a:cubicBezTo>
                    <a:pt x="68" y="100"/>
                    <a:pt x="67" y="101"/>
                    <a:pt x="64" y="101"/>
                  </a:cubicBezTo>
                  <a:cubicBezTo>
                    <a:pt x="60" y="101"/>
                    <a:pt x="56" y="101"/>
                    <a:pt x="51" y="101"/>
                  </a:cubicBezTo>
                  <a:cubicBezTo>
                    <a:pt x="55" y="86"/>
                    <a:pt x="58" y="72"/>
                    <a:pt x="63" y="56"/>
                  </a:cubicBezTo>
                  <a:cubicBezTo>
                    <a:pt x="56" y="56"/>
                    <a:pt x="51" y="56"/>
                    <a:pt x="45" y="57"/>
                  </a:cubicBezTo>
                  <a:cubicBezTo>
                    <a:pt x="44" y="57"/>
                    <a:pt x="43" y="59"/>
                    <a:pt x="43" y="60"/>
                  </a:cubicBezTo>
                  <a:cubicBezTo>
                    <a:pt x="35" y="90"/>
                    <a:pt x="27" y="119"/>
                    <a:pt x="19" y="148"/>
                  </a:cubicBezTo>
                  <a:cubicBezTo>
                    <a:pt x="17" y="155"/>
                    <a:pt x="17" y="155"/>
                    <a:pt x="11" y="155"/>
                  </a:cubicBezTo>
                  <a:cubicBezTo>
                    <a:pt x="7" y="155"/>
                    <a:pt x="4" y="155"/>
                    <a:pt x="1" y="155"/>
                  </a:cubicBezTo>
                  <a:cubicBezTo>
                    <a:pt x="1" y="155"/>
                    <a:pt x="0" y="154"/>
                    <a:pt x="0" y="154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766888" y="1711325"/>
              <a:ext cx="290513" cy="303213"/>
            </a:xfrm>
            <a:custGeom>
              <a:avLst/>
              <a:gdLst>
                <a:gd name="T0" fmla="*/ 0 w 77"/>
                <a:gd name="T1" fmla="*/ 80 h 80"/>
                <a:gd name="T2" fmla="*/ 6 w 77"/>
                <a:gd name="T3" fmla="*/ 61 h 80"/>
                <a:gd name="T4" fmla="*/ 21 w 77"/>
                <a:gd name="T5" fmla="*/ 4 h 80"/>
                <a:gd name="T6" fmla="*/ 26 w 77"/>
                <a:gd name="T7" fmla="*/ 0 h 80"/>
                <a:gd name="T8" fmla="*/ 51 w 77"/>
                <a:gd name="T9" fmla="*/ 0 h 80"/>
                <a:gd name="T10" fmla="*/ 54 w 77"/>
                <a:gd name="T11" fmla="*/ 0 h 80"/>
                <a:gd name="T12" fmla="*/ 74 w 77"/>
                <a:gd name="T13" fmla="*/ 13 h 80"/>
                <a:gd name="T14" fmla="*/ 70 w 77"/>
                <a:gd name="T15" fmla="*/ 37 h 80"/>
                <a:gd name="T16" fmla="*/ 44 w 77"/>
                <a:gd name="T17" fmla="*/ 50 h 80"/>
                <a:gd name="T18" fmla="*/ 30 w 77"/>
                <a:gd name="T19" fmla="*/ 50 h 80"/>
                <a:gd name="T20" fmla="*/ 25 w 77"/>
                <a:gd name="T21" fmla="*/ 54 h 80"/>
                <a:gd name="T22" fmla="*/ 19 w 77"/>
                <a:gd name="T23" fmla="*/ 77 h 80"/>
                <a:gd name="T24" fmla="*/ 15 w 77"/>
                <a:gd name="T25" fmla="*/ 80 h 80"/>
                <a:gd name="T26" fmla="*/ 0 w 77"/>
                <a:gd name="T27" fmla="*/ 80 h 80"/>
                <a:gd name="T28" fmla="*/ 29 w 77"/>
                <a:gd name="T29" fmla="*/ 41 h 80"/>
                <a:gd name="T30" fmla="*/ 49 w 77"/>
                <a:gd name="T31" fmla="*/ 38 h 80"/>
                <a:gd name="T32" fmla="*/ 56 w 77"/>
                <a:gd name="T33" fmla="*/ 17 h 80"/>
                <a:gd name="T34" fmla="*/ 41 w 77"/>
                <a:gd name="T35" fmla="*/ 9 h 80"/>
                <a:gd name="T36" fmla="*/ 37 w 77"/>
                <a:gd name="T37" fmla="*/ 12 h 80"/>
                <a:gd name="T38" fmla="*/ 32 w 77"/>
                <a:gd name="T39" fmla="*/ 29 h 80"/>
                <a:gd name="T40" fmla="*/ 29 w 77"/>
                <a:gd name="T41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0">
                  <a:moveTo>
                    <a:pt x="0" y="80"/>
                  </a:moveTo>
                  <a:cubicBezTo>
                    <a:pt x="2" y="73"/>
                    <a:pt x="4" y="67"/>
                    <a:pt x="6" y="61"/>
                  </a:cubicBezTo>
                  <a:cubicBezTo>
                    <a:pt x="11" y="42"/>
                    <a:pt x="16" y="23"/>
                    <a:pt x="21" y="4"/>
                  </a:cubicBezTo>
                  <a:cubicBezTo>
                    <a:pt x="22" y="1"/>
                    <a:pt x="23" y="0"/>
                    <a:pt x="26" y="0"/>
                  </a:cubicBezTo>
                  <a:cubicBezTo>
                    <a:pt x="34" y="0"/>
                    <a:pt x="43" y="0"/>
                    <a:pt x="51" y="0"/>
                  </a:cubicBezTo>
                  <a:cubicBezTo>
                    <a:pt x="52" y="0"/>
                    <a:pt x="53" y="0"/>
                    <a:pt x="54" y="0"/>
                  </a:cubicBezTo>
                  <a:cubicBezTo>
                    <a:pt x="63" y="1"/>
                    <a:pt x="70" y="4"/>
                    <a:pt x="74" y="13"/>
                  </a:cubicBezTo>
                  <a:cubicBezTo>
                    <a:pt x="77" y="21"/>
                    <a:pt x="76" y="30"/>
                    <a:pt x="70" y="37"/>
                  </a:cubicBezTo>
                  <a:cubicBezTo>
                    <a:pt x="64" y="46"/>
                    <a:pt x="54" y="50"/>
                    <a:pt x="44" y="50"/>
                  </a:cubicBezTo>
                  <a:cubicBezTo>
                    <a:pt x="39" y="51"/>
                    <a:pt x="35" y="51"/>
                    <a:pt x="30" y="50"/>
                  </a:cubicBezTo>
                  <a:cubicBezTo>
                    <a:pt x="27" y="50"/>
                    <a:pt x="26" y="51"/>
                    <a:pt x="25" y="54"/>
                  </a:cubicBezTo>
                  <a:cubicBezTo>
                    <a:pt x="23" y="62"/>
                    <a:pt x="21" y="69"/>
                    <a:pt x="19" y="77"/>
                  </a:cubicBezTo>
                  <a:cubicBezTo>
                    <a:pt x="18" y="79"/>
                    <a:pt x="17" y="80"/>
                    <a:pt x="15" y="80"/>
                  </a:cubicBezTo>
                  <a:cubicBezTo>
                    <a:pt x="10" y="80"/>
                    <a:pt x="6" y="80"/>
                    <a:pt x="0" y="80"/>
                  </a:cubicBezTo>
                  <a:close/>
                  <a:moveTo>
                    <a:pt x="29" y="41"/>
                  </a:moveTo>
                  <a:cubicBezTo>
                    <a:pt x="37" y="42"/>
                    <a:pt x="44" y="41"/>
                    <a:pt x="49" y="38"/>
                  </a:cubicBezTo>
                  <a:cubicBezTo>
                    <a:pt x="56" y="33"/>
                    <a:pt x="59" y="25"/>
                    <a:pt x="56" y="17"/>
                  </a:cubicBezTo>
                  <a:cubicBezTo>
                    <a:pt x="54" y="11"/>
                    <a:pt x="49" y="9"/>
                    <a:pt x="41" y="9"/>
                  </a:cubicBezTo>
                  <a:cubicBezTo>
                    <a:pt x="38" y="9"/>
                    <a:pt x="37" y="10"/>
                    <a:pt x="37" y="12"/>
                  </a:cubicBezTo>
                  <a:cubicBezTo>
                    <a:pt x="35" y="18"/>
                    <a:pt x="34" y="23"/>
                    <a:pt x="32" y="29"/>
                  </a:cubicBezTo>
                  <a:cubicBezTo>
                    <a:pt x="31" y="33"/>
                    <a:pt x="30" y="37"/>
                    <a:pt x="29" y="41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2446338" y="1790700"/>
              <a:ext cx="222250" cy="231775"/>
            </a:xfrm>
            <a:custGeom>
              <a:avLst/>
              <a:gdLst>
                <a:gd name="T0" fmla="*/ 47 w 59"/>
                <a:gd name="T1" fmla="*/ 47 h 61"/>
                <a:gd name="T2" fmla="*/ 44 w 59"/>
                <a:gd name="T3" fmla="*/ 58 h 61"/>
                <a:gd name="T4" fmla="*/ 20 w 59"/>
                <a:gd name="T5" fmla="*/ 59 h 61"/>
                <a:gd name="T6" fmla="*/ 4 w 59"/>
                <a:gd name="T7" fmla="*/ 42 h 61"/>
                <a:gd name="T8" fmla="*/ 41 w 59"/>
                <a:gd name="T9" fmla="*/ 5 h 61"/>
                <a:gd name="T10" fmla="*/ 55 w 59"/>
                <a:gd name="T11" fmla="*/ 31 h 61"/>
                <a:gd name="T12" fmla="*/ 51 w 59"/>
                <a:gd name="T13" fmla="*/ 33 h 61"/>
                <a:gd name="T14" fmla="*/ 24 w 59"/>
                <a:gd name="T15" fmla="*/ 33 h 61"/>
                <a:gd name="T16" fmla="*/ 20 w 59"/>
                <a:gd name="T17" fmla="*/ 38 h 61"/>
                <a:gd name="T18" fmla="*/ 36 w 59"/>
                <a:gd name="T19" fmla="*/ 51 h 61"/>
                <a:gd name="T20" fmla="*/ 47 w 59"/>
                <a:gd name="T21" fmla="*/ 47 h 61"/>
                <a:gd name="T22" fmla="*/ 21 w 59"/>
                <a:gd name="T23" fmla="*/ 26 h 61"/>
                <a:gd name="T24" fmla="*/ 39 w 59"/>
                <a:gd name="T25" fmla="*/ 26 h 61"/>
                <a:gd name="T26" fmla="*/ 41 w 59"/>
                <a:gd name="T27" fmla="*/ 24 h 61"/>
                <a:gd name="T28" fmla="*/ 38 w 59"/>
                <a:gd name="T29" fmla="*/ 15 h 61"/>
                <a:gd name="T30" fmla="*/ 29 w 59"/>
                <a:gd name="T31" fmla="*/ 14 h 61"/>
                <a:gd name="T32" fmla="*/ 21 w 59"/>
                <a:gd name="T33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61">
                  <a:moveTo>
                    <a:pt x="47" y="47"/>
                  </a:moveTo>
                  <a:cubicBezTo>
                    <a:pt x="51" y="54"/>
                    <a:pt x="51" y="55"/>
                    <a:pt x="44" y="58"/>
                  </a:cubicBezTo>
                  <a:cubicBezTo>
                    <a:pt x="36" y="61"/>
                    <a:pt x="28" y="61"/>
                    <a:pt x="20" y="59"/>
                  </a:cubicBezTo>
                  <a:cubicBezTo>
                    <a:pt x="11" y="57"/>
                    <a:pt x="6" y="51"/>
                    <a:pt x="4" y="42"/>
                  </a:cubicBezTo>
                  <a:cubicBezTo>
                    <a:pt x="0" y="20"/>
                    <a:pt x="20" y="0"/>
                    <a:pt x="41" y="5"/>
                  </a:cubicBezTo>
                  <a:cubicBezTo>
                    <a:pt x="52" y="8"/>
                    <a:pt x="59" y="21"/>
                    <a:pt x="55" y="31"/>
                  </a:cubicBezTo>
                  <a:cubicBezTo>
                    <a:pt x="54" y="32"/>
                    <a:pt x="52" y="33"/>
                    <a:pt x="51" y="33"/>
                  </a:cubicBezTo>
                  <a:cubicBezTo>
                    <a:pt x="42" y="34"/>
                    <a:pt x="33" y="34"/>
                    <a:pt x="24" y="33"/>
                  </a:cubicBezTo>
                  <a:cubicBezTo>
                    <a:pt x="20" y="33"/>
                    <a:pt x="19" y="35"/>
                    <a:pt x="20" y="38"/>
                  </a:cubicBezTo>
                  <a:cubicBezTo>
                    <a:pt x="20" y="47"/>
                    <a:pt x="26" y="53"/>
                    <a:pt x="36" y="51"/>
                  </a:cubicBezTo>
                  <a:cubicBezTo>
                    <a:pt x="39" y="50"/>
                    <a:pt x="43" y="49"/>
                    <a:pt x="47" y="47"/>
                  </a:cubicBezTo>
                  <a:close/>
                  <a:moveTo>
                    <a:pt x="21" y="26"/>
                  </a:moveTo>
                  <a:cubicBezTo>
                    <a:pt x="27" y="26"/>
                    <a:pt x="33" y="26"/>
                    <a:pt x="39" y="26"/>
                  </a:cubicBezTo>
                  <a:cubicBezTo>
                    <a:pt x="40" y="26"/>
                    <a:pt x="41" y="25"/>
                    <a:pt x="41" y="24"/>
                  </a:cubicBezTo>
                  <a:cubicBezTo>
                    <a:pt x="40" y="21"/>
                    <a:pt x="40" y="17"/>
                    <a:pt x="38" y="15"/>
                  </a:cubicBezTo>
                  <a:cubicBezTo>
                    <a:pt x="36" y="12"/>
                    <a:pt x="32" y="12"/>
                    <a:pt x="29" y="14"/>
                  </a:cubicBezTo>
                  <a:cubicBezTo>
                    <a:pt x="25" y="16"/>
                    <a:pt x="23" y="20"/>
                    <a:pt x="21" y="26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249488" y="1812925"/>
              <a:ext cx="230188" cy="201613"/>
            </a:xfrm>
            <a:custGeom>
              <a:avLst/>
              <a:gdLst>
                <a:gd name="T0" fmla="*/ 13 w 61"/>
                <a:gd name="T1" fmla="*/ 8 h 53"/>
                <a:gd name="T2" fmla="*/ 21 w 61"/>
                <a:gd name="T3" fmla="*/ 0 h 53"/>
                <a:gd name="T4" fmla="*/ 61 w 61"/>
                <a:gd name="T5" fmla="*/ 0 h 53"/>
                <a:gd name="T6" fmla="*/ 25 w 61"/>
                <a:gd name="T7" fmla="*/ 45 h 53"/>
                <a:gd name="T8" fmla="*/ 50 w 61"/>
                <a:gd name="T9" fmla="*/ 45 h 53"/>
                <a:gd name="T10" fmla="*/ 43 w 61"/>
                <a:gd name="T11" fmla="*/ 53 h 53"/>
                <a:gd name="T12" fmla="*/ 5 w 61"/>
                <a:gd name="T13" fmla="*/ 53 h 53"/>
                <a:gd name="T14" fmla="*/ 0 w 61"/>
                <a:gd name="T15" fmla="*/ 53 h 53"/>
                <a:gd name="T16" fmla="*/ 35 w 61"/>
                <a:gd name="T17" fmla="*/ 8 h 53"/>
                <a:gd name="T18" fmla="*/ 13 w 61"/>
                <a:gd name="T19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3">
                  <a:moveTo>
                    <a:pt x="13" y="8"/>
                  </a:moveTo>
                  <a:cubicBezTo>
                    <a:pt x="13" y="0"/>
                    <a:pt x="13" y="0"/>
                    <a:pt x="21" y="0"/>
                  </a:cubicBezTo>
                  <a:cubicBezTo>
                    <a:pt x="34" y="0"/>
                    <a:pt x="46" y="0"/>
                    <a:pt x="61" y="0"/>
                  </a:cubicBezTo>
                  <a:cubicBezTo>
                    <a:pt x="49" y="15"/>
                    <a:pt x="38" y="29"/>
                    <a:pt x="25" y="45"/>
                  </a:cubicBezTo>
                  <a:cubicBezTo>
                    <a:pt x="35" y="45"/>
                    <a:pt x="42" y="45"/>
                    <a:pt x="50" y="45"/>
                  </a:cubicBezTo>
                  <a:cubicBezTo>
                    <a:pt x="50" y="52"/>
                    <a:pt x="50" y="53"/>
                    <a:pt x="43" y="53"/>
                  </a:cubicBezTo>
                  <a:cubicBezTo>
                    <a:pt x="30" y="53"/>
                    <a:pt x="17" y="53"/>
                    <a:pt x="5" y="53"/>
                  </a:cubicBezTo>
                  <a:cubicBezTo>
                    <a:pt x="4" y="53"/>
                    <a:pt x="2" y="53"/>
                    <a:pt x="0" y="53"/>
                  </a:cubicBezTo>
                  <a:cubicBezTo>
                    <a:pt x="12" y="38"/>
                    <a:pt x="23" y="24"/>
                    <a:pt x="35" y="8"/>
                  </a:cubicBezTo>
                  <a:cubicBezTo>
                    <a:pt x="27" y="8"/>
                    <a:pt x="20" y="8"/>
                    <a:pt x="13" y="8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2652713" y="1806575"/>
              <a:ext cx="215900" cy="207963"/>
            </a:xfrm>
            <a:custGeom>
              <a:avLst/>
              <a:gdLst>
                <a:gd name="T0" fmla="*/ 0 w 57"/>
                <a:gd name="T1" fmla="*/ 55 h 55"/>
                <a:gd name="T2" fmla="*/ 6 w 57"/>
                <a:gd name="T3" fmla="*/ 32 h 55"/>
                <a:gd name="T4" fmla="*/ 13 w 57"/>
                <a:gd name="T5" fmla="*/ 6 h 55"/>
                <a:gd name="T6" fmla="*/ 18 w 57"/>
                <a:gd name="T7" fmla="*/ 2 h 55"/>
                <a:gd name="T8" fmla="*/ 31 w 57"/>
                <a:gd name="T9" fmla="*/ 2 h 55"/>
                <a:gd name="T10" fmla="*/ 29 w 57"/>
                <a:gd name="T11" fmla="*/ 11 h 55"/>
                <a:gd name="T12" fmla="*/ 30 w 57"/>
                <a:gd name="T13" fmla="*/ 11 h 55"/>
                <a:gd name="T14" fmla="*/ 34 w 57"/>
                <a:gd name="T15" fmla="*/ 6 h 55"/>
                <a:gd name="T16" fmla="*/ 48 w 57"/>
                <a:gd name="T17" fmla="*/ 1 h 55"/>
                <a:gd name="T18" fmla="*/ 57 w 57"/>
                <a:gd name="T19" fmla="*/ 8 h 55"/>
                <a:gd name="T20" fmla="*/ 52 w 57"/>
                <a:gd name="T21" fmla="*/ 19 h 55"/>
                <a:gd name="T22" fmla="*/ 41 w 57"/>
                <a:gd name="T23" fmla="*/ 16 h 55"/>
                <a:gd name="T24" fmla="*/ 32 w 57"/>
                <a:gd name="T25" fmla="*/ 15 h 55"/>
                <a:gd name="T26" fmla="*/ 24 w 57"/>
                <a:gd name="T27" fmla="*/ 31 h 55"/>
                <a:gd name="T28" fmla="*/ 18 w 57"/>
                <a:gd name="T29" fmla="*/ 52 h 55"/>
                <a:gd name="T30" fmla="*/ 14 w 57"/>
                <a:gd name="T31" fmla="*/ 55 h 55"/>
                <a:gd name="T32" fmla="*/ 0 w 57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5">
                  <a:moveTo>
                    <a:pt x="0" y="55"/>
                  </a:moveTo>
                  <a:cubicBezTo>
                    <a:pt x="2" y="47"/>
                    <a:pt x="4" y="40"/>
                    <a:pt x="6" y="32"/>
                  </a:cubicBezTo>
                  <a:cubicBezTo>
                    <a:pt x="8" y="24"/>
                    <a:pt x="11" y="15"/>
                    <a:pt x="13" y="6"/>
                  </a:cubicBezTo>
                  <a:cubicBezTo>
                    <a:pt x="14" y="3"/>
                    <a:pt x="15" y="2"/>
                    <a:pt x="18" y="2"/>
                  </a:cubicBezTo>
                  <a:cubicBezTo>
                    <a:pt x="22" y="2"/>
                    <a:pt x="27" y="2"/>
                    <a:pt x="31" y="2"/>
                  </a:cubicBezTo>
                  <a:cubicBezTo>
                    <a:pt x="30" y="5"/>
                    <a:pt x="30" y="8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0"/>
                    <a:pt x="33" y="8"/>
                    <a:pt x="34" y="6"/>
                  </a:cubicBezTo>
                  <a:cubicBezTo>
                    <a:pt x="38" y="3"/>
                    <a:pt x="43" y="0"/>
                    <a:pt x="48" y="1"/>
                  </a:cubicBezTo>
                  <a:cubicBezTo>
                    <a:pt x="53" y="2"/>
                    <a:pt x="56" y="4"/>
                    <a:pt x="57" y="8"/>
                  </a:cubicBezTo>
                  <a:cubicBezTo>
                    <a:pt x="57" y="12"/>
                    <a:pt x="55" y="17"/>
                    <a:pt x="52" y="19"/>
                  </a:cubicBezTo>
                  <a:cubicBezTo>
                    <a:pt x="48" y="21"/>
                    <a:pt x="43" y="20"/>
                    <a:pt x="41" y="16"/>
                  </a:cubicBezTo>
                  <a:cubicBezTo>
                    <a:pt x="39" y="10"/>
                    <a:pt x="35" y="11"/>
                    <a:pt x="32" y="15"/>
                  </a:cubicBezTo>
                  <a:cubicBezTo>
                    <a:pt x="28" y="20"/>
                    <a:pt x="26" y="26"/>
                    <a:pt x="24" y="31"/>
                  </a:cubicBezTo>
                  <a:cubicBezTo>
                    <a:pt x="21" y="38"/>
                    <a:pt x="20" y="45"/>
                    <a:pt x="18" y="52"/>
                  </a:cubicBezTo>
                  <a:cubicBezTo>
                    <a:pt x="17" y="54"/>
                    <a:pt x="16" y="55"/>
                    <a:pt x="14" y="55"/>
                  </a:cubicBezTo>
                  <a:cubicBezTo>
                    <a:pt x="9" y="55"/>
                    <a:pt x="5" y="55"/>
                    <a:pt x="0" y="55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057276" y="1654175"/>
              <a:ext cx="369888" cy="223838"/>
            </a:xfrm>
            <a:custGeom>
              <a:avLst/>
              <a:gdLst>
                <a:gd name="T0" fmla="*/ 0 w 98"/>
                <a:gd name="T1" fmla="*/ 59 h 59"/>
                <a:gd name="T2" fmla="*/ 0 w 98"/>
                <a:gd name="T3" fmla="*/ 59 h 59"/>
                <a:gd name="T4" fmla="*/ 88 w 98"/>
                <a:gd name="T5" fmla="*/ 41 h 59"/>
                <a:gd name="T6" fmla="*/ 98 w 98"/>
                <a:gd name="T7" fmla="*/ 6 h 59"/>
                <a:gd name="T8" fmla="*/ 8 w 98"/>
                <a:gd name="T9" fmla="*/ 29 h 59"/>
                <a:gd name="T10" fmla="*/ 0 w 98"/>
                <a:gd name="T11" fmla="*/ 59 h 59"/>
                <a:gd name="T12" fmla="*/ 0 w 98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9"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6" y="42"/>
                    <a:pt x="39" y="35"/>
                    <a:pt x="88" y="41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49" y="0"/>
                    <a:pt x="14" y="7"/>
                    <a:pt x="8" y="2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</a:path>
              </a:pathLst>
            </a:custGeom>
            <a:solidFill>
              <a:srgbClr val="009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355726" y="1741488"/>
              <a:ext cx="369888" cy="223838"/>
            </a:xfrm>
            <a:custGeom>
              <a:avLst/>
              <a:gdLst>
                <a:gd name="T0" fmla="*/ 98 w 98"/>
                <a:gd name="T1" fmla="*/ 0 h 59"/>
                <a:gd name="T2" fmla="*/ 98 w 98"/>
                <a:gd name="T3" fmla="*/ 0 h 59"/>
                <a:gd name="T4" fmla="*/ 9 w 98"/>
                <a:gd name="T5" fmla="*/ 18 h 59"/>
                <a:gd name="T6" fmla="*/ 0 w 98"/>
                <a:gd name="T7" fmla="*/ 53 h 59"/>
                <a:gd name="T8" fmla="*/ 90 w 98"/>
                <a:gd name="T9" fmla="*/ 30 h 59"/>
                <a:gd name="T10" fmla="*/ 98 w 98"/>
                <a:gd name="T11" fmla="*/ 0 h 59"/>
                <a:gd name="T12" fmla="*/ 98 w 98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9"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2" y="17"/>
                    <a:pt x="59" y="24"/>
                    <a:pt x="9" y="1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8" y="59"/>
                    <a:pt x="84" y="52"/>
                    <a:pt x="90" y="3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173163" y="1466850"/>
              <a:ext cx="555625" cy="388938"/>
            </a:xfrm>
            <a:custGeom>
              <a:avLst/>
              <a:gdLst>
                <a:gd name="T0" fmla="*/ 0 w 147"/>
                <a:gd name="T1" fmla="*/ 35 h 102"/>
                <a:gd name="T2" fmla="*/ 0 w 147"/>
                <a:gd name="T3" fmla="*/ 35 h 102"/>
                <a:gd name="T4" fmla="*/ 138 w 147"/>
                <a:gd name="T5" fmla="*/ 102 h 102"/>
                <a:gd name="T6" fmla="*/ 144 w 147"/>
                <a:gd name="T7" fmla="*/ 78 h 102"/>
                <a:gd name="T8" fmla="*/ 147 w 147"/>
                <a:gd name="T9" fmla="*/ 64 h 102"/>
                <a:gd name="T10" fmla="*/ 9 w 147"/>
                <a:gd name="T11" fmla="*/ 0 h 102"/>
                <a:gd name="T12" fmla="*/ 0 w 147"/>
                <a:gd name="T13" fmla="*/ 35 h 102"/>
                <a:gd name="T14" fmla="*/ 0 w 147"/>
                <a:gd name="T15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2"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72" y="40"/>
                    <a:pt x="145" y="76"/>
                    <a:pt x="138" y="102"/>
                  </a:cubicBezTo>
                  <a:cubicBezTo>
                    <a:pt x="144" y="78"/>
                    <a:pt x="144" y="78"/>
                    <a:pt x="144" y="78"/>
                  </a:cubicBezTo>
                  <a:cubicBezTo>
                    <a:pt x="146" y="71"/>
                    <a:pt x="147" y="67"/>
                    <a:pt x="147" y="64"/>
                  </a:cubicBezTo>
                  <a:cubicBezTo>
                    <a:pt x="147" y="37"/>
                    <a:pt x="77" y="4"/>
                    <a:pt x="9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009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049338" y="1763713"/>
              <a:ext cx="558800" cy="388938"/>
            </a:xfrm>
            <a:custGeom>
              <a:avLst/>
              <a:gdLst>
                <a:gd name="T0" fmla="*/ 148 w 148"/>
                <a:gd name="T1" fmla="*/ 67 h 102"/>
                <a:gd name="T2" fmla="*/ 148 w 148"/>
                <a:gd name="T3" fmla="*/ 67 h 102"/>
                <a:gd name="T4" fmla="*/ 10 w 148"/>
                <a:gd name="T5" fmla="*/ 0 h 102"/>
                <a:gd name="T6" fmla="*/ 3 w 148"/>
                <a:gd name="T7" fmla="*/ 24 h 102"/>
                <a:gd name="T8" fmla="*/ 0 w 148"/>
                <a:gd name="T9" fmla="*/ 38 h 102"/>
                <a:gd name="T10" fmla="*/ 138 w 148"/>
                <a:gd name="T11" fmla="*/ 102 h 102"/>
                <a:gd name="T12" fmla="*/ 148 w 148"/>
                <a:gd name="T13" fmla="*/ 67 h 102"/>
                <a:gd name="T14" fmla="*/ 148 w 148"/>
                <a:gd name="T15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02">
                  <a:moveTo>
                    <a:pt x="148" y="67"/>
                  </a:moveTo>
                  <a:cubicBezTo>
                    <a:pt x="148" y="67"/>
                    <a:pt x="148" y="67"/>
                    <a:pt x="148" y="67"/>
                  </a:cubicBezTo>
                  <a:cubicBezTo>
                    <a:pt x="76" y="62"/>
                    <a:pt x="3" y="26"/>
                    <a:pt x="10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31"/>
                    <a:pt x="0" y="35"/>
                    <a:pt x="0" y="38"/>
                  </a:cubicBezTo>
                  <a:cubicBezTo>
                    <a:pt x="0" y="65"/>
                    <a:pt x="71" y="98"/>
                    <a:pt x="138" y="102"/>
                  </a:cubicBezTo>
                  <a:cubicBezTo>
                    <a:pt x="148" y="67"/>
                    <a:pt x="148" y="67"/>
                    <a:pt x="148" y="67"/>
                  </a:cubicBezTo>
                  <a:cubicBezTo>
                    <a:pt x="148" y="67"/>
                    <a:pt x="148" y="67"/>
                    <a:pt x="148" y="67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itle 7"/>
          <p:cNvSpPr txBox="1">
            <a:spLocks/>
          </p:cNvSpPr>
          <p:nvPr/>
        </p:nvSpPr>
        <p:spPr>
          <a:xfrm>
            <a:off x="6435618" y="2915471"/>
            <a:ext cx="5040616" cy="21291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The Line of Sight (LOS) System</a:t>
            </a:r>
          </a:p>
          <a:p>
            <a:endParaRPr lang="en-US" sz="3200"/>
          </a:p>
          <a:p>
            <a:r>
              <a:rPr lang="en-US" sz="2000"/>
              <a:t>Guide for Pfizer Vendor and Agency Partners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7548" y="1036319"/>
            <a:ext cx="4583544" cy="4144217"/>
            <a:chOff x="624312" y="641081"/>
            <a:chExt cx="6263158" cy="5662841"/>
          </a:xfrm>
        </p:grpSpPr>
        <p:sp>
          <p:nvSpPr>
            <p:cNvPr id="7" name="Oval 6"/>
            <p:cNvSpPr/>
            <p:nvPr/>
          </p:nvSpPr>
          <p:spPr>
            <a:xfrm>
              <a:off x="1190706" y="641081"/>
              <a:ext cx="5169381" cy="51693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211093" y="1698082"/>
              <a:ext cx="2858336" cy="2801224"/>
              <a:chOff x="6651626" y="1624013"/>
              <a:chExt cx="3336925" cy="3270250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8034338" y="2932113"/>
                <a:ext cx="857250" cy="892175"/>
              </a:xfrm>
              <a:custGeom>
                <a:avLst/>
                <a:gdLst>
                  <a:gd name="T0" fmla="*/ 137 w 251"/>
                  <a:gd name="T1" fmla="*/ 0 h 261"/>
                  <a:gd name="T2" fmla="*/ 102 w 251"/>
                  <a:gd name="T3" fmla="*/ 59 h 261"/>
                  <a:gd name="T4" fmla="*/ 95 w 251"/>
                  <a:gd name="T5" fmla="*/ 64 h 261"/>
                  <a:gd name="T6" fmla="*/ 11 w 251"/>
                  <a:gd name="T7" fmla="*/ 78 h 261"/>
                  <a:gd name="T8" fmla="*/ 6 w 251"/>
                  <a:gd name="T9" fmla="*/ 94 h 261"/>
                  <a:gd name="T10" fmla="*/ 62 w 251"/>
                  <a:gd name="T11" fmla="*/ 155 h 261"/>
                  <a:gd name="T12" fmla="*/ 64 w 251"/>
                  <a:gd name="T13" fmla="*/ 162 h 261"/>
                  <a:gd name="T14" fmla="*/ 56 w 251"/>
                  <a:gd name="T15" fmla="*/ 248 h 261"/>
                  <a:gd name="T16" fmla="*/ 70 w 251"/>
                  <a:gd name="T17" fmla="*/ 257 h 261"/>
                  <a:gd name="T18" fmla="*/ 151 w 251"/>
                  <a:gd name="T19" fmla="*/ 220 h 261"/>
                  <a:gd name="T20" fmla="*/ 159 w 251"/>
                  <a:gd name="T21" fmla="*/ 220 h 261"/>
                  <a:gd name="T22" fmla="*/ 234 w 251"/>
                  <a:gd name="T23" fmla="*/ 255 h 261"/>
                  <a:gd name="T24" fmla="*/ 248 w 251"/>
                  <a:gd name="T25" fmla="*/ 243 h 261"/>
                  <a:gd name="T26" fmla="*/ 227 w 251"/>
                  <a:gd name="T27" fmla="*/ 18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261">
                    <a:moveTo>
                      <a:pt x="137" y="0"/>
                    </a:moveTo>
                    <a:cubicBezTo>
                      <a:pt x="102" y="59"/>
                      <a:pt x="102" y="59"/>
                      <a:pt x="102" y="59"/>
                    </a:cubicBezTo>
                    <a:cubicBezTo>
                      <a:pt x="101" y="62"/>
                      <a:pt x="98" y="63"/>
                      <a:pt x="95" y="64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3" y="79"/>
                      <a:pt x="0" y="88"/>
                      <a:pt x="6" y="9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4" y="157"/>
                      <a:pt x="65" y="159"/>
                      <a:pt x="64" y="162"/>
                    </a:cubicBezTo>
                    <a:cubicBezTo>
                      <a:pt x="56" y="248"/>
                      <a:pt x="56" y="248"/>
                      <a:pt x="56" y="248"/>
                    </a:cubicBezTo>
                    <a:cubicBezTo>
                      <a:pt x="55" y="255"/>
                      <a:pt x="63" y="261"/>
                      <a:pt x="70" y="257"/>
                    </a:cubicBezTo>
                    <a:cubicBezTo>
                      <a:pt x="151" y="220"/>
                      <a:pt x="151" y="220"/>
                      <a:pt x="151" y="220"/>
                    </a:cubicBezTo>
                    <a:cubicBezTo>
                      <a:pt x="153" y="219"/>
                      <a:pt x="157" y="219"/>
                      <a:pt x="159" y="220"/>
                    </a:cubicBezTo>
                    <a:cubicBezTo>
                      <a:pt x="234" y="255"/>
                      <a:pt x="234" y="255"/>
                      <a:pt x="234" y="255"/>
                    </a:cubicBezTo>
                    <a:cubicBezTo>
                      <a:pt x="242" y="258"/>
                      <a:pt x="251" y="251"/>
                      <a:pt x="248" y="243"/>
                    </a:cubicBezTo>
                    <a:cubicBezTo>
                      <a:pt x="227" y="184"/>
                      <a:pt x="227" y="184"/>
                      <a:pt x="227" y="184"/>
                    </a:cubicBez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9032876" y="1774825"/>
                <a:ext cx="887413" cy="712788"/>
              </a:xfrm>
              <a:custGeom>
                <a:avLst/>
                <a:gdLst>
                  <a:gd name="T0" fmla="*/ 62 w 260"/>
                  <a:gd name="T1" fmla="*/ 152 h 209"/>
                  <a:gd name="T2" fmla="*/ 70 w 260"/>
                  <a:gd name="T3" fmla="*/ 139 h 209"/>
                  <a:gd name="T4" fmla="*/ 73 w 260"/>
                  <a:gd name="T5" fmla="*/ 144 h 209"/>
                  <a:gd name="T6" fmla="*/ 91 w 260"/>
                  <a:gd name="T7" fmla="*/ 160 h 209"/>
                  <a:gd name="T8" fmla="*/ 136 w 260"/>
                  <a:gd name="T9" fmla="*/ 187 h 209"/>
                  <a:gd name="T10" fmla="*/ 158 w 260"/>
                  <a:gd name="T11" fmla="*/ 200 h 209"/>
                  <a:gd name="T12" fmla="*/ 162 w 260"/>
                  <a:gd name="T13" fmla="*/ 203 h 209"/>
                  <a:gd name="T14" fmla="*/ 190 w 260"/>
                  <a:gd name="T15" fmla="*/ 196 h 209"/>
                  <a:gd name="T16" fmla="*/ 193 w 260"/>
                  <a:gd name="T17" fmla="*/ 186 h 209"/>
                  <a:gd name="T18" fmla="*/ 214 w 260"/>
                  <a:gd name="T19" fmla="*/ 176 h 209"/>
                  <a:gd name="T20" fmla="*/ 217 w 260"/>
                  <a:gd name="T21" fmla="*/ 163 h 209"/>
                  <a:gd name="T22" fmla="*/ 234 w 260"/>
                  <a:gd name="T23" fmla="*/ 154 h 209"/>
                  <a:gd name="T24" fmla="*/ 237 w 260"/>
                  <a:gd name="T25" fmla="*/ 141 h 209"/>
                  <a:gd name="T26" fmla="*/ 254 w 260"/>
                  <a:gd name="T27" fmla="*/ 131 h 209"/>
                  <a:gd name="T28" fmla="*/ 247 w 260"/>
                  <a:gd name="T29" fmla="*/ 103 h 209"/>
                  <a:gd name="T30" fmla="*/ 222 w 260"/>
                  <a:gd name="T31" fmla="*/ 88 h 209"/>
                  <a:gd name="T32" fmla="*/ 221 w 260"/>
                  <a:gd name="T33" fmla="*/ 87 h 209"/>
                  <a:gd name="T34" fmla="*/ 197 w 260"/>
                  <a:gd name="T35" fmla="*/ 73 h 209"/>
                  <a:gd name="T36" fmla="*/ 220 w 260"/>
                  <a:gd name="T37" fmla="*/ 32 h 209"/>
                  <a:gd name="T38" fmla="*/ 212 w 260"/>
                  <a:gd name="T39" fmla="*/ 12 h 209"/>
                  <a:gd name="T40" fmla="*/ 200 w 260"/>
                  <a:gd name="T41" fmla="*/ 7 h 209"/>
                  <a:gd name="T42" fmla="*/ 181 w 260"/>
                  <a:gd name="T43" fmla="*/ 23 h 209"/>
                  <a:gd name="T44" fmla="*/ 128 w 260"/>
                  <a:gd name="T45" fmla="*/ 36 h 209"/>
                  <a:gd name="T46" fmla="*/ 126 w 260"/>
                  <a:gd name="T47" fmla="*/ 35 h 209"/>
                  <a:gd name="T48" fmla="*/ 72 w 260"/>
                  <a:gd name="T49" fmla="*/ 1 h 209"/>
                  <a:gd name="T50" fmla="*/ 64 w 260"/>
                  <a:gd name="T51" fmla="*/ 3 h 209"/>
                  <a:gd name="T52" fmla="*/ 6 w 260"/>
                  <a:gd name="T53" fmla="*/ 98 h 209"/>
                  <a:gd name="T54" fmla="*/ 14 w 260"/>
                  <a:gd name="T55" fmla="*/ 130 h 209"/>
                  <a:gd name="T56" fmla="*/ 54 w 260"/>
                  <a:gd name="T57" fmla="*/ 154 h 209"/>
                  <a:gd name="T58" fmla="*/ 62 w 260"/>
                  <a:gd name="T59" fmla="*/ 15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0" h="209">
                    <a:moveTo>
                      <a:pt x="62" y="152"/>
                    </a:moveTo>
                    <a:cubicBezTo>
                      <a:pt x="70" y="139"/>
                      <a:pt x="70" y="139"/>
                      <a:pt x="70" y="139"/>
                    </a:cubicBezTo>
                    <a:cubicBezTo>
                      <a:pt x="71" y="140"/>
                      <a:pt x="72" y="142"/>
                      <a:pt x="73" y="144"/>
                    </a:cubicBezTo>
                    <a:cubicBezTo>
                      <a:pt x="78" y="150"/>
                      <a:pt x="84" y="155"/>
                      <a:pt x="91" y="160"/>
                    </a:cubicBezTo>
                    <a:cubicBezTo>
                      <a:pt x="136" y="187"/>
                      <a:pt x="136" y="187"/>
                      <a:pt x="136" y="187"/>
                    </a:cubicBezTo>
                    <a:cubicBezTo>
                      <a:pt x="158" y="200"/>
                      <a:pt x="158" y="200"/>
                      <a:pt x="158" y="200"/>
                    </a:cubicBezTo>
                    <a:cubicBezTo>
                      <a:pt x="162" y="203"/>
                      <a:pt x="162" y="203"/>
                      <a:pt x="162" y="203"/>
                    </a:cubicBezTo>
                    <a:cubicBezTo>
                      <a:pt x="171" y="209"/>
                      <a:pt x="184" y="205"/>
                      <a:pt x="190" y="196"/>
                    </a:cubicBezTo>
                    <a:cubicBezTo>
                      <a:pt x="192" y="193"/>
                      <a:pt x="193" y="189"/>
                      <a:pt x="193" y="186"/>
                    </a:cubicBezTo>
                    <a:cubicBezTo>
                      <a:pt x="201" y="187"/>
                      <a:pt x="210" y="184"/>
                      <a:pt x="214" y="176"/>
                    </a:cubicBezTo>
                    <a:cubicBezTo>
                      <a:pt x="217" y="172"/>
                      <a:pt x="218" y="168"/>
                      <a:pt x="217" y="163"/>
                    </a:cubicBezTo>
                    <a:cubicBezTo>
                      <a:pt x="224" y="163"/>
                      <a:pt x="231" y="160"/>
                      <a:pt x="234" y="154"/>
                    </a:cubicBezTo>
                    <a:cubicBezTo>
                      <a:pt x="237" y="150"/>
                      <a:pt x="238" y="145"/>
                      <a:pt x="237" y="141"/>
                    </a:cubicBezTo>
                    <a:cubicBezTo>
                      <a:pt x="244" y="141"/>
                      <a:pt x="251" y="137"/>
                      <a:pt x="254" y="131"/>
                    </a:cubicBezTo>
                    <a:cubicBezTo>
                      <a:pt x="260" y="122"/>
                      <a:pt x="257" y="109"/>
                      <a:pt x="247" y="103"/>
                    </a:cubicBezTo>
                    <a:cubicBezTo>
                      <a:pt x="222" y="88"/>
                      <a:pt x="222" y="88"/>
                      <a:pt x="222" y="88"/>
                    </a:cubicBezTo>
                    <a:cubicBezTo>
                      <a:pt x="221" y="87"/>
                      <a:pt x="221" y="87"/>
                      <a:pt x="221" y="87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212" y="58"/>
                      <a:pt x="220" y="45"/>
                      <a:pt x="220" y="32"/>
                    </a:cubicBezTo>
                    <a:cubicBezTo>
                      <a:pt x="220" y="20"/>
                      <a:pt x="214" y="14"/>
                      <a:pt x="212" y="12"/>
                    </a:cubicBezTo>
                    <a:cubicBezTo>
                      <a:pt x="211" y="11"/>
                      <a:pt x="207" y="7"/>
                      <a:pt x="200" y="7"/>
                    </a:cubicBezTo>
                    <a:cubicBezTo>
                      <a:pt x="193" y="8"/>
                      <a:pt x="187" y="13"/>
                      <a:pt x="181" y="23"/>
                    </a:cubicBezTo>
                    <a:cubicBezTo>
                      <a:pt x="172" y="37"/>
                      <a:pt x="143" y="38"/>
                      <a:pt x="128" y="36"/>
                    </a:cubicBezTo>
                    <a:cubicBezTo>
                      <a:pt x="128" y="36"/>
                      <a:pt x="127" y="35"/>
                      <a:pt x="126" y="35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69" y="0"/>
                      <a:pt x="65" y="1"/>
                      <a:pt x="64" y="3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0" y="109"/>
                      <a:pt x="3" y="123"/>
                      <a:pt x="14" y="130"/>
                    </a:cubicBezTo>
                    <a:cubicBezTo>
                      <a:pt x="54" y="154"/>
                      <a:pt x="54" y="154"/>
                      <a:pt x="54" y="154"/>
                    </a:cubicBezTo>
                    <a:cubicBezTo>
                      <a:pt x="57" y="156"/>
                      <a:pt x="60" y="155"/>
                      <a:pt x="62" y="152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H="1">
                <a:off x="9271001" y="1903413"/>
                <a:ext cx="209550" cy="346075"/>
              </a:xfrm>
              <a:prstGeom prst="line">
                <a:avLst/>
              </a:prstGeom>
              <a:noFill/>
              <a:ln w="41275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9599613" y="1624013"/>
                <a:ext cx="47625" cy="74613"/>
              </a:xfrm>
              <a:prstGeom prst="line">
                <a:avLst/>
              </a:prstGeom>
              <a:noFill/>
              <a:ln w="41275" cap="rnd">
                <a:solidFill>
                  <a:srgbClr val="0095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 flipH="1" flipV="1">
                <a:off x="9883776" y="1852613"/>
                <a:ext cx="104775" cy="9525"/>
              </a:xfrm>
              <a:prstGeom prst="line">
                <a:avLst/>
              </a:prstGeom>
              <a:noFill/>
              <a:ln w="41275" cap="rnd">
                <a:solidFill>
                  <a:srgbClr val="0095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 flipH="1">
                <a:off x="9804401" y="1636713"/>
                <a:ext cx="53975" cy="93663"/>
              </a:xfrm>
              <a:prstGeom prst="line">
                <a:avLst/>
              </a:prstGeom>
              <a:noFill/>
              <a:ln w="41275" cap="rnd">
                <a:solidFill>
                  <a:srgbClr val="0095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9644063" y="4422775"/>
                <a:ext cx="133350" cy="133350"/>
              </a:xfrm>
              <a:custGeom>
                <a:avLst/>
                <a:gdLst>
                  <a:gd name="T0" fmla="*/ 32 w 39"/>
                  <a:gd name="T1" fmla="*/ 7 h 39"/>
                  <a:gd name="T2" fmla="*/ 32 w 39"/>
                  <a:gd name="T3" fmla="*/ 32 h 39"/>
                  <a:gd name="T4" fmla="*/ 7 w 39"/>
                  <a:gd name="T5" fmla="*/ 32 h 39"/>
                  <a:gd name="T6" fmla="*/ 7 w 39"/>
                  <a:gd name="T7" fmla="*/ 7 h 39"/>
                  <a:gd name="T8" fmla="*/ 32 w 39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2" y="7"/>
                    </a:moveTo>
                    <a:cubicBezTo>
                      <a:pt x="39" y="14"/>
                      <a:pt x="39" y="25"/>
                      <a:pt x="32" y="32"/>
                    </a:cubicBezTo>
                    <a:cubicBezTo>
                      <a:pt x="25" y="39"/>
                      <a:pt x="14" y="39"/>
                      <a:pt x="7" y="32"/>
                    </a:cubicBezTo>
                    <a:cubicBezTo>
                      <a:pt x="0" y="25"/>
                      <a:pt x="0" y="14"/>
                      <a:pt x="7" y="7"/>
                    </a:cubicBezTo>
                    <a:cubicBezTo>
                      <a:pt x="14" y="0"/>
                      <a:pt x="25" y="0"/>
                      <a:pt x="32" y="7"/>
                    </a:cubicBezTo>
                    <a:close/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9558338" y="3992563"/>
                <a:ext cx="406400" cy="771525"/>
              </a:xfrm>
              <a:custGeom>
                <a:avLst/>
                <a:gdLst>
                  <a:gd name="T0" fmla="*/ 39 w 119"/>
                  <a:gd name="T1" fmla="*/ 226 h 226"/>
                  <a:gd name="T2" fmla="*/ 108 w 119"/>
                  <a:gd name="T3" fmla="*/ 149 h 226"/>
                  <a:gd name="T4" fmla="*/ 107 w 119"/>
                  <a:gd name="T5" fmla="*/ 109 h 226"/>
                  <a:gd name="T6" fmla="*/ 0 w 119"/>
                  <a:gd name="T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226">
                    <a:moveTo>
                      <a:pt x="39" y="226"/>
                    </a:move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19" y="138"/>
                      <a:pt x="118" y="120"/>
                      <a:pt x="107" y="10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9083676" y="4467225"/>
                <a:ext cx="581025" cy="307975"/>
              </a:xfrm>
              <a:custGeom>
                <a:avLst/>
                <a:gdLst>
                  <a:gd name="T0" fmla="*/ 0 w 170"/>
                  <a:gd name="T1" fmla="*/ 0 h 90"/>
                  <a:gd name="T2" fmla="*/ 77 w 170"/>
                  <a:gd name="T3" fmla="*/ 78 h 90"/>
                  <a:gd name="T4" fmla="*/ 119 w 170"/>
                  <a:gd name="T5" fmla="*/ 77 h 90"/>
                  <a:gd name="T6" fmla="*/ 170 w 170"/>
                  <a:gd name="T7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90">
                    <a:moveTo>
                      <a:pt x="0" y="0"/>
                    </a:moveTo>
                    <a:cubicBezTo>
                      <a:pt x="77" y="78"/>
                      <a:pt x="77" y="78"/>
                      <a:pt x="77" y="78"/>
                    </a:cubicBezTo>
                    <a:cubicBezTo>
                      <a:pt x="89" y="90"/>
                      <a:pt x="108" y="89"/>
                      <a:pt x="119" y="77"/>
                    </a:cubicBezTo>
                    <a:cubicBezTo>
                      <a:pt x="170" y="20"/>
                      <a:pt x="170" y="20"/>
                      <a:pt x="170" y="20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7345363" y="2262188"/>
                <a:ext cx="2349500" cy="2351088"/>
              </a:xfrm>
              <a:custGeom>
                <a:avLst/>
                <a:gdLst>
                  <a:gd name="T0" fmla="*/ 648 w 688"/>
                  <a:gd name="T1" fmla="*/ 506 h 688"/>
                  <a:gd name="T2" fmla="*/ 688 w 688"/>
                  <a:gd name="T3" fmla="*/ 344 h 688"/>
                  <a:gd name="T4" fmla="*/ 344 w 688"/>
                  <a:gd name="T5" fmla="*/ 0 h 688"/>
                  <a:gd name="T6" fmla="*/ 0 w 688"/>
                  <a:gd name="T7" fmla="*/ 344 h 688"/>
                  <a:gd name="T8" fmla="*/ 344 w 688"/>
                  <a:gd name="T9" fmla="*/ 688 h 688"/>
                  <a:gd name="T10" fmla="*/ 507 w 688"/>
                  <a:gd name="T11" fmla="*/ 647 h 688"/>
                  <a:gd name="T12" fmla="*/ 509 w 688"/>
                  <a:gd name="T13" fmla="*/ 64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688">
                    <a:moveTo>
                      <a:pt x="648" y="506"/>
                    </a:moveTo>
                    <a:cubicBezTo>
                      <a:pt x="673" y="457"/>
                      <a:pt x="688" y="402"/>
                      <a:pt x="688" y="344"/>
                    </a:cubicBezTo>
                    <a:cubicBezTo>
                      <a:pt x="688" y="154"/>
                      <a:pt x="534" y="0"/>
                      <a:pt x="344" y="0"/>
                    </a:cubicBezTo>
                    <a:cubicBezTo>
                      <a:pt x="154" y="0"/>
                      <a:pt x="0" y="154"/>
                      <a:pt x="0" y="344"/>
                    </a:cubicBezTo>
                    <a:cubicBezTo>
                      <a:pt x="0" y="534"/>
                      <a:pt x="154" y="688"/>
                      <a:pt x="344" y="688"/>
                    </a:cubicBezTo>
                    <a:cubicBezTo>
                      <a:pt x="403" y="688"/>
                      <a:pt x="458" y="673"/>
                      <a:pt x="507" y="647"/>
                    </a:cubicBezTo>
                    <a:cubicBezTo>
                      <a:pt x="509" y="645"/>
                      <a:pt x="509" y="645"/>
                      <a:pt x="509" y="645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7631113" y="2447925"/>
                <a:ext cx="930275" cy="576263"/>
              </a:xfrm>
              <a:custGeom>
                <a:avLst/>
                <a:gdLst>
                  <a:gd name="T0" fmla="*/ 0 w 272"/>
                  <a:gd name="T1" fmla="*/ 169 h 169"/>
                  <a:gd name="T2" fmla="*/ 272 w 272"/>
                  <a:gd name="T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2" h="169">
                    <a:moveTo>
                      <a:pt x="0" y="169"/>
                    </a:moveTo>
                    <a:cubicBezTo>
                      <a:pt x="49" y="69"/>
                      <a:pt x="152" y="0"/>
                      <a:pt x="272" y="0"/>
                    </a:cubicBez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7529513" y="3175000"/>
                <a:ext cx="44450" cy="301625"/>
              </a:xfrm>
              <a:custGeom>
                <a:avLst/>
                <a:gdLst>
                  <a:gd name="T0" fmla="*/ 0 w 13"/>
                  <a:gd name="T1" fmla="*/ 88 h 88"/>
                  <a:gd name="T2" fmla="*/ 13 w 13"/>
                  <a:gd name="T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88">
                    <a:moveTo>
                      <a:pt x="0" y="88"/>
                    </a:moveTo>
                    <a:cubicBezTo>
                      <a:pt x="0" y="57"/>
                      <a:pt x="5" y="28"/>
                      <a:pt x="13" y="0"/>
                    </a:cubicBez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8472488" y="3387725"/>
                <a:ext cx="1027113" cy="1031875"/>
              </a:xfrm>
              <a:custGeom>
                <a:avLst/>
                <a:gdLst>
                  <a:gd name="T0" fmla="*/ 301 w 301"/>
                  <a:gd name="T1" fmla="*/ 0 h 302"/>
                  <a:gd name="T2" fmla="*/ 0 w 301"/>
                  <a:gd name="T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1" h="302">
                    <a:moveTo>
                      <a:pt x="301" y="0"/>
                    </a:moveTo>
                    <a:cubicBezTo>
                      <a:pt x="301" y="167"/>
                      <a:pt x="166" y="302"/>
                      <a:pt x="0" y="302"/>
                    </a:cubicBez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7812088" y="2727325"/>
                <a:ext cx="1417638" cy="1417638"/>
              </a:xfrm>
              <a:custGeom>
                <a:avLst/>
                <a:gdLst>
                  <a:gd name="T0" fmla="*/ 399 w 415"/>
                  <a:gd name="T1" fmla="*/ 128 h 415"/>
                  <a:gd name="T2" fmla="*/ 415 w 415"/>
                  <a:gd name="T3" fmla="*/ 208 h 415"/>
                  <a:gd name="T4" fmla="*/ 207 w 415"/>
                  <a:gd name="T5" fmla="*/ 415 h 415"/>
                  <a:gd name="T6" fmla="*/ 0 w 415"/>
                  <a:gd name="T7" fmla="*/ 208 h 415"/>
                  <a:gd name="T8" fmla="*/ 207 w 415"/>
                  <a:gd name="T9" fmla="*/ 0 h 415"/>
                  <a:gd name="T10" fmla="*/ 337 w 415"/>
                  <a:gd name="T11" fmla="*/ 4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5" h="415">
                    <a:moveTo>
                      <a:pt x="399" y="128"/>
                    </a:moveTo>
                    <a:cubicBezTo>
                      <a:pt x="409" y="153"/>
                      <a:pt x="415" y="180"/>
                      <a:pt x="415" y="208"/>
                    </a:cubicBezTo>
                    <a:cubicBezTo>
                      <a:pt x="415" y="322"/>
                      <a:pt x="322" y="415"/>
                      <a:pt x="207" y="415"/>
                    </a:cubicBezTo>
                    <a:cubicBezTo>
                      <a:pt x="92" y="415"/>
                      <a:pt x="0" y="322"/>
                      <a:pt x="0" y="208"/>
                    </a:cubicBezTo>
                    <a:cubicBezTo>
                      <a:pt x="0" y="93"/>
                      <a:pt x="92" y="0"/>
                      <a:pt x="207" y="0"/>
                    </a:cubicBezTo>
                    <a:cubicBezTo>
                      <a:pt x="256" y="0"/>
                      <a:pt x="301" y="17"/>
                      <a:pt x="337" y="46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9609138" y="4746625"/>
                <a:ext cx="100013" cy="100013"/>
              </a:xfrm>
              <a:custGeom>
                <a:avLst/>
                <a:gdLst>
                  <a:gd name="T0" fmla="*/ 24 w 29"/>
                  <a:gd name="T1" fmla="*/ 5 h 29"/>
                  <a:gd name="T2" fmla="*/ 24 w 29"/>
                  <a:gd name="T3" fmla="*/ 23 h 29"/>
                  <a:gd name="T4" fmla="*/ 6 w 29"/>
                  <a:gd name="T5" fmla="*/ 23 h 29"/>
                  <a:gd name="T6" fmla="*/ 6 w 29"/>
                  <a:gd name="T7" fmla="*/ 5 h 29"/>
                  <a:gd name="T8" fmla="*/ 24 w 29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24" y="5"/>
                    </a:moveTo>
                    <a:cubicBezTo>
                      <a:pt x="29" y="10"/>
                      <a:pt x="29" y="18"/>
                      <a:pt x="24" y="23"/>
                    </a:cubicBezTo>
                    <a:cubicBezTo>
                      <a:pt x="19" y="29"/>
                      <a:pt x="11" y="29"/>
                      <a:pt x="6" y="23"/>
                    </a:cubicBezTo>
                    <a:cubicBezTo>
                      <a:pt x="0" y="18"/>
                      <a:pt x="0" y="10"/>
                      <a:pt x="6" y="5"/>
                    </a:cubicBezTo>
                    <a:cubicBezTo>
                      <a:pt x="11" y="0"/>
                      <a:pt x="19" y="0"/>
                      <a:pt x="24" y="5"/>
                    </a:cubicBezTo>
                    <a:close/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>
                <a:off x="6832601" y="4624388"/>
                <a:ext cx="149225" cy="157163"/>
              </a:xfrm>
              <a:custGeom>
                <a:avLst/>
                <a:gdLst>
                  <a:gd name="T0" fmla="*/ 7 w 44"/>
                  <a:gd name="T1" fmla="*/ 42 h 46"/>
                  <a:gd name="T2" fmla="*/ 7 w 44"/>
                  <a:gd name="T3" fmla="*/ 42 h 46"/>
                  <a:gd name="T4" fmla="*/ 5 w 44"/>
                  <a:gd name="T5" fmla="*/ 22 h 46"/>
                  <a:gd name="T6" fmla="*/ 18 w 44"/>
                  <a:gd name="T7" fmla="*/ 6 h 46"/>
                  <a:gd name="T8" fmla="*/ 37 w 44"/>
                  <a:gd name="T9" fmla="*/ 4 h 46"/>
                  <a:gd name="T10" fmla="*/ 37 w 44"/>
                  <a:gd name="T11" fmla="*/ 4 h 46"/>
                  <a:gd name="T12" fmla="*/ 39 w 44"/>
                  <a:gd name="T13" fmla="*/ 24 h 46"/>
                  <a:gd name="T14" fmla="*/ 26 w 44"/>
                  <a:gd name="T15" fmla="*/ 40 h 46"/>
                  <a:gd name="T16" fmla="*/ 7 w 44"/>
                  <a:gd name="T17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6">
                    <a:moveTo>
                      <a:pt x="7" y="42"/>
                    </a:moveTo>
                    <a:cubicBezTo>
                      <a:pt x="7" y="42"/>
                      <a:pt x="7" y="42"/>
                      <a:pt x="7" y="42"/>
                    </a:cubicBezTo>
                    <a:cubicBezTo>
                      <a:pt x="1" y="37"/>
                      <a:pt x="0" y="28"/>
                      <a:pt x="5" y="2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2" y="0"/>
                      <a:pt x="31" y="0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3" y="9"/>
                      <a:pt x="44" y="18"/>
                      <a:pt x="39" y="2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1" y="46"/>
                      <a:pt x="13" y="46"/>
                      <a:pt x="7" y="42"/>
                    </a:cubicBezTo>
                    <a:close/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1"/>
              <p:cNvSpPr>
                <a:spLocks/>
              </p:cNvSpPr>
              <p:nvPr/>
            </p:nvSpPr>
            <p:spPr bwMode="auto">
              <a:xfrm>
                <a:off x="6904038" y="4681538"/>
                <a:ext cx="146050" cy="161925"/>
              </a:xfrm>
              <a:custGeom>
                <a:avLst/>
                <a:gdLst>
                  <a:gd name="T0" fmla="*/ 6 w 43"/>
                  <a:gd name="T1" fmla="*/ 42 h 47"/>
                  <a:gd name="T2" fmla="*/ 6 w 43"/>
                  <a:gd name="T3" fmla="*/ 42 h 47"/>
                  <a:gd name="T4" fmla="*/ 4 w 43"/>
                  <a:gd name="T5" fmla="*/ 24 h 47"/>
                  <a:gd name="T6" fmla="*/ 18 w 43"/>
                  <a:gd name="T7" fmla="*/ 7 h 47"/>
                  <a:gd name="T8" fmla="*/ 36 w 43"/>
                  <a:gd name="T9" fmla="*/ 5 h 47"/>
                  <a:gd name="T10" fmla="*/ 36 w 43"/>
                  <a:gd name="T11" fmla="*/ 5 h 47"/>
                  <a:gd name="T12" fmla="*/ 38 w 43"/>
                  <a:gd name="T13" fmla="*/ 23 h 47"/>
                  <a:gd name="T14" fmla="*/ 24 w 43"/>
                  <a:gd name="T15" fmla="*/ 40 h 47"/>
                  <a:gd name="T16" fmla="*/ 6 w 43"/>
                  <a:gd name="T1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7">
                    <a:moveTo>
                      <a:pt x="6" y="42"/>
                    </a:moveTo>
                    <a:cubicBezTo>
                      <a:pt x="6" y="42"/>
                      <a:pt x="6" y="42"/>
                      <a:pt x="6" y="42"/>
                    </a:cubicBezTo>
                    <a:cubicBezTo>
                      <a:pt x="0" y="38"/>
                      <a:pt x="0" y="30"/>
                      <a:pt x="4" y="2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3" y="1"/>
                      <a:pt x="31" y="0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42" y="9"/>
                      <a:pt x="43" y="17"/>
                      <a:pt x="38" y="23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0" y="46"/>
                      <a:pt x="12" y="47"/>
                      <a:pt x="6" y="42"/>
                    </a:cubicBezTo>
                    <a:close/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2"/>
              <p:cNvSpPr>
                <a:spLocks/>
              </p:cNvSpPr>
              <p:nvPr/>
            </p:nvSpPr>
            <p:spPr bwMode="auto">
              <a:xfrm>
                <a:off x="6986588" y="4757738"/>
                <a:ext cx="112713" cy="115888"/>
              </a:xfrm>
              <a:custGeom>
                <a:avLst/>
                <a:gdLst>
                  <a:gd name="T0" fmla="*/ 6 w 33"/>
                  <a:gd name="T1" fmla="*/ 30 h 34"/>
                  <a:gd name="T2" fmla="*/ 6 w 33"/>
                  <a:gd name="T3" fmla="*/ 30 h 34"/>
                  <a:gd name="T4" fmla="*/ 4 w 33"/>
                  <a:gd name="T5" fmla="*/ 14 h 34"/>
                  <a:gd name="T6" fmla="*/ 10 w 33"/>
                  <a:gd name="T7" fmla="*/ 6 h 34"/>
                  <a:gd name="T8" fmla="*/ 27 w 33"/>
                  <a:gd name="T9" fmla="*/ 4 h 34"/>
                  <a:gd name="T10" fmla="*/ 27 w 33"/>
                  <a:gd name="T11" fmla="*/ 4 h 34"/>
                  <a:gd name="T12" fmla="*/ 29 w 33"/>
                  <a:gd name="T13" fmla="*/ 20 h 34"/>
                  <a:gd name="T14" fmla="*/ 22 w 33"/>
                  <a:gd name="T15" fmla="*/ 29 h 34"/>
                  <a:gd name="T16" fmla="*/ 6 w 33"/>
                  <a:gd name="T17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4">
                    <a:moveTo>
                      <a:pt x="6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1" y="26"/>
                      <a:pt x="0" y="19"/>
                      <a:pt x="4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4" y="1"/>
                      <a:pt x="22" y="0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32" y="8"/>
                      <a:pt x="33" y="15"/>
                      <a:pt x="29" y="2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34"/>
                      <a:pt x="11" y="34"/>
                      <a:pt x="6" y="30"/>
                    </a:cubicBezTo>
                    <a:close/>
                  </a:path>
                </a:pathLst>
              </a:custGeom>
              <a:noFill/>
              <a:ln w="41275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6865938" y="4241800"/>
                <a:ext cx="492125" cy="80963"/>
              </a:xfrm>
              <a:custGeom>
                <a:avLst/>
                <a:gdLst>
                  <a:gd name="T0" fmla="*/ 0 w 144"/>
                  <a:gd name="T1" fmla="*/ 23 h 24"/>
                  <a:gd name="T2" fmla="*/ 72 w 144"/>
                  <a:gd name="T3" fmla="*/ 19 h 24"/>
                  <a:gd name="T4" fmla="*/ 144 w 14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24">
                    <a:moveTo>
                      <a:pt x="0" y="23"/>
                    </a:moveTo>
                    <a:cubicBezTo>
                      <a:pt x="0" y="23"/>
                      <a:pt x="37" y="0"/>
                      <a:pt x="72" y="19"/>
                    </a:cubicBezTo>
                    <a:cubicBezTo>
                      <a:pt x="85" y="13"/>
                      <a:pt x="111" y="5"/>
                      <a:pt x="144" y="24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"/>
              <p:cNvSpPr>
                <a:spLocks/>
              </p:cNvSpPr>
              <p:nvPr/>
            </p:nvSpPr>
            <p:spPr bwMode="auto">
              <a:xfrm>
                <a:off x="6969126" y="4306888"/>
                <a:ext cx="439738" cy="450850"/>
              </a:xfrm>
              <a:custGeom>
                <a:avLst/>
                <a:gdLst>
                  <a:gd name="T0" fmla="*/ 42 w 129"/>
                  <a:gd name="T1" fmla="*/ 0 h 132"/>
                  <a:gd name="T2" fmla="*/ 6 w 129"/>
                  <a:gd name="T3" fmla="*/ 36 h 132"/>
                  <a:gd name="T4" fmla="*/ 16 w 129"/>
                  <a:gd name="T5" fmla="*/ 72 h 132"/>
                  <a:gd name="T6" fmla="*/ 49 w 129"/>
                  <a:gd name="T7" fmla="*/ 39 h 132"/>
                  <a:gd name="T8" fmla="*/ 117 w 129"/>
                  <a:gd name="T9" fmla="*/ 97 h 132"/>
                  <a:gd name="T10" fmla="*/ 119 w 129"/>
                  <a:gd name="T11" fmla="*/ 119 h 132"/>
                  <a:gd name="T12" fmla="*/ 69 w 129"/>
                  <a:gd name="T13" fmla="*/ 9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32">
                    <a:moveTo>
                      <a:pt x="42" y="0"/>
                    </a:moveTo>
                    <a:cubicBezTo>
                      <a:pt x="42" y="0"/>
                      <a:pt x="12" y="14"/>
                      <a:pt x="6" y="36"/>
                    </a:cubicBezTo>
                    <a:cubicBezTo>
                      <a:pt x="1" y="58"/>
                      <a:pt x="0" y="84"/>
                      <a:pt x="16" y="72"/>
                    </a:cubicBezTo>
                    <a:cubicBezTo>
                      <a:pt x="33" y="60"/>
                      <a:pt x="49" y="39"/>
                      <a:pt x="49" y="39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7" y="97"/>
                      <a:pt x="129" y="107"/>
                      <a:pt x="119" y="119"/>
                    </a:cubicBezTo>
                    <a:cubicBezTo>
                      <a:pt x="108" y="132"/>
                      <a:pt x="89" y="111"/>
                      <a:pt x="69" y="97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6753226" y="4511675"/>
                <a:ext cx="127000" cy="150813"/>
              </a:xfrm>
              <a:custGeom>
                <a:avLst/>
                <a:gdLst>
                  <a:gd name="T0" fmla="*/ 0 w 37"/>
                  <a:gd name="T1" fmla="*/ 0 h 44"/>
                  <a:gd name="T2" fmla="*/ 21 w 37"/>
                  <a:gd name="T3" fmla="*/ 20 h 44"/>
                  <a:gd name="T4" fmla="*/ 37 w 37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4">
                    <a:moveTo>
                      <a:pt x="0" y="0"/>
                    </a:moveTo>
                    <a:cubicBezTo>
                      <a:pt x="0" y="0"/>
                      <a:pt x="11" y="9"/>
                      <a:pt x="21" y="20"/>
                    </a:cubicBezTo>
                    <a:cubicBezTo>
                      <a:pt x="28" y="28"/>
                      <a:pt x="34" y="36"/>
                      <a:pt x="37" y="44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6777038" y="4583113"/>
                <a:ext cx="82550" cy="130175"/>
              </a:xfrm>
              <a:custGeom>
                <a:avLst/>
                <a:gdLst>
                  <a:gd name="T0" fmla="*/ 14 w 24"/>
                  <a:gd name="T1" fmla="*/ 0 h 38"/>
                  <a:gd name="T2" fmla="*/ 3 w 24"/>
                  <a:gd name="T3" fmla="*/ 14 h 38"/>
                  <a:gd name="T4" fmla="*/ 7 w 24"/>
                  <a:gd name="T5" fmla="*/ 31 h 38"/>
                  <a:gd name="T6" fmla="*/ 24 w 24"/>
                  <a:gd name="T7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8">
                    <a:moveTo>
                      <a:pt x="14" y="0"/>
                    </a:moveTo>
                    <a:cubicBezTo>
                      <a:pt x="14" y="0"/>
                      <a:pt x="5" y="10"/>
                      <a:pt x="3" y="14"/>
                    </a:cubicBezTo>
                    <a:cubicBezTo>
                      <a:pt x="2" y="18"/>
                      <a:pt x="0" y="25"/>
                      <a:pt x="7" y="31"/>
                    </a:cubicBezTo>
                    <a:cubicBezTo>
                      <a:pt x="15" y="38"/>
                      <a:pt x="24" y="31"/>
                      <a:pt x="24" y="31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7245351" y="4719638"/>
                <a:ext cx="79375" cy="71438"/>
              </a:xfrm>
              <a:custGeom>
                <a:avLst/>
                <a:gdLst>
                  <a:gd name="T0" fmla="*/ 0 w 23"/>
                  <a:gd name="T1" fmla="*/ 16 h 21"/>
                  <a:gd name="T2" fmla="*/ 22 w 23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1">
                    <a:moveTo>
                      <a:pt x="0" y="16"/>
                    </a:moveTo>
                    <a:cubicBezTo>
                      <a:pt x="7" y="20"/>
                      <a:pt x="23" y="21"/>
                      <a:pt x="22" y="0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7064376" y="4838700"/>
                <a:ext cx="103188" cy="55563"/>
              </a:xfrm>
              <a:custGeom>
                <a:avLst/>
                <a:gdLst>
                  <a:gd name="T0" fmla="*/ 0 w 30"/>
                  <a:gd name="T1" fmla="*/ 4 h 16"/>
                  <a:gd name="T2" fmla="*/ 30 w 30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16">
                    <a:moveTo>
                      <a:pt x="0" y="4"/>
                    </a:moveTo>
                    <a:cubicBezTo>
                      <a:pt x="0" y="4"/>
                      <a:pt x="16" y="16"/>
                      <a:pt x="30" y="0"/>
                    </a:cubicBezTo>
                  </a:path>
                </a:pathLst>
              </a:custGeom>
              <a:noFill/>
              <a:ln w="41275" cap="flat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7132638" y="4778375"/>
                <a:ext cx="115888" cy="77788"/>
              </a:xfrm>
              <a:custGeom>
                <a:avLst/>
                <a:gdLst>
                  <a:gd name="T0" fmla="*/ 0 w 34"/>
                  <a:gd name="T1" fmla="*/ 9 h 23"/>
                  <a:gd name="T2" fmla="*/ 10 w 34"/>
                  <a:gd name="T3" fmla="*/ 18 h 23"/>
                  <a:gd name="T4" fmla="*/ 34 w 34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3">
                    <a:moveTo>
                      <a:pt x="0" y="9"/>
                    </a:move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34" y="23"/>
                      <a:pt x="34" y="0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30"/>
              <p:cNvSpPr>
                <a:spLocks noChangeShapeType="1"/>
              </p:cNvSpPr>
              <p:nvPr/>
            </p:nvSpPr>
            <p:spPr bwMode="auto">
              <a:xfrm>
                <a:off x="7167563" y="4719638"/>
                <a:ext cx="77788" cy="55563"/>
              </a:xfrm>
              <a:prstGeom prst="line">
                <a:avLst/>
              </a:pr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1"/>
              <p:cNvSpPr>
                <a:spLocks/>
              </p:cNvSpPr>
              <p:nvPr/>
            </p:nvSpPr>
            <p:spPr bwMode="auto">
              <a:xfrm>
                <a:off x="7372351" y="4508500"/>
                <a:ext cx="95250" cy="133350"/>
              </a:xfrm>
              <a:custGeom>
                <a:avLst/>
                <a:gdLst>
                  <a:gd name="T0" fmla="*/ 0 w 28"/>
                  <a:gd name="T1" fmla="*/ 39 h 39"/>
                  <a:gd name="T2" fmla="*/ 17 w 28"/>
                  <a:gd name="T3" fmla="*/ 9 h 39"/>
                  <a:gd name="T4" fmla="*/ 28 w 28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9">
                    <a:moveTo>
                      <a:pt x="0" y="39"/>
                    </a:moveTo>
                    <a:cubicBezTo>
                      <a:pt x="0" y="39"/>
                      <a:pt x="14" y="12"/>
                      <a:pt x="17" y="9"/>
                    </a:cubicBezTo>
                    <a:cubicBezTo>
                      <a:pt x="24" y="1"/>
                      <a:pt x="28" y="0"/>
                      <a:pt x="28" y="0"/>
                    </a:cubicBezTo>
                  </a:path>
                </a:pathLst>
              </a:cu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2"/>
              <p:cNvSpPr>
                <a:spLocks/>
              </p:cNvSpPr>
              <p:nvPr/>
            </p:nvSpPr>
            <p:spPr bwMode="auto">
              <a:xfrm>
                <a:off x="6651626" y="4233863"/>
                <a:ext cx="231775" cy="304800"/>
              </a:xfrm>
              <a:custGeom>
                <a:avLst/>
                <a:gdLst>
                  <a:gd name="T0" fmla="*/ 25 w 68"/>
                  <a:gd name="T1" fmla="*/ 89 h 89"/>
                  <a:gd name="T2" fmla="*/ 7 w 68"/>
                  <a:gd name="T3" fmla="*/ 79 h 89"/>
                  <a:gd name="T4" fmla="*/ 3 w 68"/>
                  <a:gd name="T5" fmla="*/ 63 h 89"/>
                  <a:gd name="T6" fmla="*/ 40 w 68"/>
                  <a:gd name="T7" fmla="*/ 0 h 89"/>
                  <a:gd name="T8" fmla="*/ 68 w 68"/>
                  <a:gd name="T9" fmla="*/ 16 h 89"/>
                  <a:gd name="T10" fmla="*/ 25 w 68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89">
                    <a:moveTo>
                      <a:pt x="25" y="89"/>
                    </a:moveTo>
                    <a:cubicBezTo>
                      <a:pt x="7" y="79"/>
                      <a:pt x="7" y="79"/>
                      <a:pt x="7" y="79"/>
                    </a:cubicBezTo>
                    <a:cubicBezTo>
                      <a:pt x="1" y="76"/>
                      <a:pt x="0" y="69"/>
                      <a:pt x="3" y="63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68" y="16"/>
                      <a:pt x="68" y="16"/>
                      <a:pt x="68" y="16"/>
                    </a:cubicBezTo>
                    <a:lnTo>
                      <a:pt x="25" y="89"/>
                    </a:lnTo>
                    <a:close/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3"/>
              <p:cNvSpPr>
                <a:spLocks/>
              </p:cNvSpPr>
              <p:nvPr/>
            </p:nvSpPr>
            <p:spPr bwMode="auto">
              <a:xfrm>
                <a:off x="7340601" y="4233863"/>
                <a:ext cx="233363" cy="304800"/>
              </a:xfrm>
              <a:custGeom>
                <a:avLst/>
                <a:gdLst>
                  <a:gd name="T0" fmla="*/ 0 w 68"/>
                  <a:gd name="T1" fmla="*/ 16 h 89"/>
                  <a:gd name="T2" fmla="*/ 28 w 68"/>
                  <a:gd name="T3" fmla="*/ 0 h 89"/>
                  <a:gd name="T4" fmla="*/ 64 w 68"/>
                  <a:gd name="T5" fmla="*/ 63 h 89"/>
                  <a:gd name="T6" fmla="*/ 60 w 68"/>
                  <a:gd name="T7" fmla="*/ 79 h 89"/>
                  <a:gd name="T8" fmla="*/ 42 w 68"/>
                  <a:gd name="T9" fmla="*/ 89 h 89"/>
                  <a:gd name="T10" fmla="*/ 0 w 68"/>
                  <a:gd name="T11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89">
                    <a:moveTo>
                      <a:pt x="0" y="1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8" y="68"/>
                      <a:pt x="66" y="76"/>
                      <a:pt x="60" y="79"/>
                    </a:cubicBezTo>
                    <a:cubicBezTo>
                      <a:pt x="42" y="89"/>
                      <a:pt x="42" y="89"/>
                      <a:pt x="42" y="89"/>
                    </a:cubicBezTo>
                    <a:lnTo>
                      <a:pt x="0" y="16"/>
                    </a:lnTo>
                    <a:close/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>
                <a:off x="6942138" y="4138613"/>
                <a:ext cx="71438" cy="34925"/>
              </a:xfrm>
              <a:prstGeom prst="line">
                <a:avLst/>
              </a:pr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35"/>
              <p:cNvSpPr>
                <a:spLocks noChangeShapeType="1"/>
              </p:cNvSpPr>
              <p:nvPr/>
            </p:nvSpPr>
            <p:spPr bwMode="auto">
              <a:xfrm flipH="1">
                <a:off x="7265988" y="4141788"/>
                <a:ext cx="85725" cy="41275"/>
              </a:xfrm>
              <a:prstGeom prst="line">
                <a:avLst/>
              </a:pr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6"/>
              <p:cNvSpPr>
                <a:spLocks noChangeShapeType="1"/>
              </p:cNvSpPr>
              <p:nvPr/>
            </p:nvSpPr>
            <p:spPr bwMode="auto">
              <a:xfrm>
                <a:off x="7150101" y="4029075"/>
                <a:ext cx="0" cy="92075"/>
              </a:xfrm>
              <a:prstGeom prst="line">
                <a:avLst/>
              </a:prstGeom>
              <a:noFill/>
              <a:ln w="41275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7"/>
              <p:cNvSpPr>
                <a:spLocks/>
              </p:cNvSpPr>
              <p:nvPr/>
            </p:nvSpPr>
            <p:spPr bwMode="auto">
              <a:xfrm>
                <a:off x="8018463" y="2089150"/>
                <a:ext cx="330200" cy="50800"/>
              </a:xfrm>
              <a:custGeom>
                <a:avLst/>
                <a:gdLst>
                  <a:gd name="T0" fmla="*/ 0 w 97"/>
                  <a:gd name="T1" fmla="*/ 15 h 15"/>
                  <a:gd name="T2" fmla="*/ 97 w 97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15">
                    <a:moveTo>
                      <a:pt x="0" y="15"/>
                    </a:moveTo>
                    <a:cubicBezTo>
                      <a:pt x="31" y="5"/>
                      <a:pt x="63" y="0"/>
                      <a:pt x="97" y="0"/>
                    </a:cubicBez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8"/>
              <p:cNvSpPr>
                <a:spLocks/>
              </p:cNvSpPr>
              <p:nvPr/>
            </p:nvSpPr>
            <p:spPr bwMode="auto">
              <a:xfrm>
                <a:off x="7143751" y="2197100"/>
                <a:ext cx="723900" cy="1214438"/>
              </a:xfrm>
              <a:custGeom>
                <a:avLst/>
                <a:gdLst>
                  <a:gd name="T0" fmla="*/ 0 w 212"/>
                  <a:gd name="T1" fmla="*/ 355 h 355"/>
                  <a:gd name="T2" fmla="*/ 212 w 212"/>
                  <a:gd name="T3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355">
                    <a:moveTo>
                      <a:pt x="0" y="355"/>
                    </a:moveTo>
                    <a:cubicBezTo>
                      <a:pt x="0" y="196"/>
                      <a:pt x="87" y="60"/>
                      <a:pt x="212" y="0"/>
                    </a:cubicBez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39"/>
              <p:cNvSpPr>
                <a:spLocks noChangeArrowheads="1"/>
              </p:cNvSpPr>
              <p:nvPr/>
            </p:nvSpPr>
            <p:spPr bwMode="auto">
              <a:xfrm>
                <a:off x="7864476" y="2092325"/>
                <a:ext cx="153988" cy="153988"/>
              </a:xfrm>
              <a:prstGeom prst="ellipse">
                <a:avLst/>
              </a:pr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auto">
              <a:xfrm>
                <a:off x="7526338" y="3021013"/>
                <a:ext cx="152400" cy="153988"/>
              </a:xfrm>
              <a:prstGeom prst="ellipse">
                <a:avLst/>
              </a:pr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41"/>
              <p:cNvSpPr>
                <a:spLocks noChangeShapeType="1"/>
              </p:cNvSpPr>
              <p:nvPr/>
            </p:nvSpPr>
            <p:spPr bwMode="auto">
              <a:xfrm>
                <a:off x="7577138" y="3171825"/>
                <a:ext cx="0" cy="0"/>
              </a:xfrm>
              <a:prstGeom prst="line">
                <a:avLst/>
              </a:pr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2"/>
              <p:cNvSpPr>
                <a:spLocks/>
              </p:cNvSpPr>
              <p:nvPr/>
            </p:nvSpPr>
            <p:spPr bwMode="auto">
              <a:xfrm>
                <a:off x="8393113" y="3021013"/>
                <a:ext cx="696913" cy="474663"/>
              </a:xfrm>
              <a:custGeom>
                <a:avLst/>
                <a:gdLst>
                  <a:gd name="T0" fmla="*/ 0 w 439"/>
                  <a:gd name="T1" fmla="*/ 175 h 299"/>
                  <a:gd name="T2" fmla="*/ 110 w 439"/>
                  <a:gd name="T3" fmla="*/ 299 h 299"/>
                  <a:gd name="T4" fmla="*/ 439 w 439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9" h="299">
                    <a:moveTo>
                      <a:pt x="0" y="175"/>
                    </a:moveTo>
                    <a:lnTo>
                      <a:pt x="110" y="299"/>
                    </a:lnTo>
                    <a:lnTo>
                      <a:pt x="439" y="0"/>
                    </a:lnTo>
                  </a:path>
                </a:pathLst>
              </a:custGeom>
              <a:noFill/>
              <a:ln w="41275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24312" y="804863"/>
              <a:ext cx="6173096" cy="5499059"/>
              <a:chOff x="160338" y="34925"/>
              <a:chExt cx="7618412" cy="6786563"/>
            </a:xfrm>
          </p:grpSpPr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3973513" y="34925"/>
                <a:ext cx="2947987" cy="5905500"/>
              </a:xfrm>
              <a:custGeom>
                <a:avLst/>
                <a:gdLst>
                  <a:gd name="T0" fmla="*/ 0 w 395"/>
                  <a:gd name="T1" fmla="*/ 0 h 791"/>
                  <a:gd name="T2" fmla="*/ 395 w 395"/>
                  <a:gd name="T3" fmla="*/ 395 h 791"/>
                  <a:gd name="T4" fmla="*/ 0 w 395"/>
                  <a:gd name="T5" fmla="*/ 79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" h="791">
                    <a:moveTo>
                      <a:pt x="0" y="0"/>
                    </a:moveTo>
                    <a:cubicBezTo>
                      <a:pt x="218" y="0"/>
                      <a:pt x="395" y="177"/>
                      <a:pt x="395" y="395"/>
                    </a:cubicBezTo>
                    <a:cubicBezTo>
                      <a:pt x="395" y="614"/>
                      <a:pt x="218" y="791"/>
                      <a:pt x="0" y="791"/>
                    </a:cubicBezTo>
                  </a:path>
                </a:pathLst>
              </a:custGeom>
              <a:noFill/>
              <a:ln w="571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1"/>
              <p:cNvSpPr>
                <a:spLocks/>
              </p:cNvSpPr>
              <p:nvPr/>
            </p:nvSpPr>
            <p:spPr bwMode="auto">
              <a:xfrm>
                <a:off x="160338" y="3013075"/>
                <a:ext cx="7618412" cy="3808413"/>
              </a:xfrm>
              <a:custGeom>
                <a:avLst/>
                <a:gdLst>
                  <a:gd name="T0" fmla="*/ 1021 w 1021"/>
                  <a:gd name="T1" fmla="*/ 0 h 510"/>
                  <a:gd name="T2" fmla="*/ 510 w 1021"/>
                  <a:gd name="T3" fmla="*/ 510 h 510"/>
                  <a:gd name="T4" fmla="*/ 0 w 1021"/>
                  <a:gd name="T5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1" h="510">
                    <a:moveTo>
                      <a:pt x="1021" y="0"/>
                    </a:moveTo>
                    <a:cubicBezTo>
                      <a:pt x="1021" y="282"/>
                      <a:pt x="792" y="510"/>
                      <a:pt x="510" y="510"/>
                    </a:cubicBezTo>
                    <a:cubicBezTo>
                      <a:pt x="228" y="510"/>
                      <a:pt x="0" y="282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6610490" y="3654206"/>
              <a:ext cx="276980" cy="27698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6952791" y="2640261"/>
            <a:ext cx="3624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CA3B445-D1E5-4E2A-8A3B-A886865DF38F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9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52600" y="2"/>
            <a:ext cx="8686800" cy="916839"/>
          </a:xfrm>
        </p:spPr>
        <p:txBody>
          <a:bodyPr/>
          <a:lstStyle/>
          <a:p>
            <a:r>
              <a:rPr lang="en-US"/>
              <a:t>Using LOS for a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52601" y="1092200"/>
            <a:ext cx="8689181" cy="4842544"/>
            <a:chOff x="228600" y="1092200"/>
            <a:chExt cx="8689181" cy="4842544"/>
          </a:xfrm>
        </p:grpSpPr>
        <p:sp>
          <p:nvSpPr>
            <p:cNvPr id="3" name="Rectangle 2"/>
            <p:cNvSpPr/>
            <p:nvPr/>
          </p:nvSpPr>
          <p:spPr>
            <a:xfrm>
              <a:off x="228600" y="1092200"/>
              <a:ext cx="8686800" cy="48307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accent1"/>
                  </a:solidFill>
                </a:rPr>
                <a:t>Gaining Access to LOS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accent1"/>
                  </a:solidFill>
                </a:rPr>
                <a:t>Assigning personnel to a Program record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Adding and deleting personnel from a Program record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accent1"/>
                  </a:solidFill>
                </a:rPr>
                <a:t>Inviting Personnel and Subcontractors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Inviting personnel to take the “YRR for Vendors” and/or “The Line of Sight (LOS) Guide for Vendor and Agency Partners” courses in LMS</a:t>
              </a:r>
            </a:p>
            <a:p>
              <a:pPr marL="685800"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400">
                  <a:solidFill>
                    <a:schemeClr val="accent1"/>
                  </a:solidFill>
                </a:rPr>
                <a:t>Creating an account in LMS </a:t>
              </a:r>
            </a:p>
            <a:p>
              <a:pPr marL="685800"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400">
                  <a:solidFill>
                    <a:schemeClr val="accent1"/>
                  </a:solidFill>
                </a:rPr>
                <a:t>Completing YRR and LOS training(s) in LMS 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Creating an account in LOS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Setting up / Changing a password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092200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 flipV="1">
              <a:off x="228600" y="5907312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flipH="1">
              <a:off x="228600" y="5810950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H="1" flipV="1">
              <a:off x="8803481" y="1118391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D5DA26-8E34-4547-AAE6-F7ECD44BE8E2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82642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52600" y="2"/>
            <a:ext cx="8686800" cy="916839"/>
          </a:xfrm>
        </p:spPr>
        <p:txBody>
          <a:bodyPr/>
          <a:lstStyle/>
          <a:p>
            <a:r>
              <a:rPr lang="en-US"/>
              <a:t>Gaining Access as a VPM (1/2)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2600" y="924583"/>
            <a:ext cx="8689182" cy="2807662"/>
            <a:chOff x="228599" y="924583"/>
            <a:chExt cx="8689182" cy="2733018"/>
          </a:xfrm>
        </p:grpSpPr>
        <p:sp>
          <p:nvSpPr>
            <p:cNvPr id="3" name="Rectangle 2"/>
            <p:cNvSpPr/>
            <p:nvPr/>
          </p:nvSpPr>
          <p:spPr>
            <a:xfrm>
              <a:off x="228600" y="924583"/>
              <a:ext cx="8686800" cy="2733018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 anchorCtr="0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accent1"/>
                  </a:solidFill>
                </a:rPr>
                <a:t>The first steps of the process are initiated by the Program </a:t>
              </a:r>
              <a:br>
                <a:rPr lang="en-US" b="1">
                  <a:solidFill>
                    <a:schemeClr val="accent1"/>
                  </a:solidFill>
                </a:rPr>
              </a:br>
              <a:r>
                <a:rPr lang="en-US" b="1">
                  <a:solidFill>
                    <a:schemeClr val="accent1"/>
                  </a:solidFill>
                </a:rPr>
                <a:t>Owner (PO)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The PO opens a new record in the Program Inventory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PO adds the Vendor Program Manager’s (VPM’s) name &amp; email address to the Program record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LOS sends an alert email to the VPM</a:t>
              </a:r>
            </a:p>
            <a:p>
              <a:pPr marL="685800"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400">
                  <a:solidFill>
                    <a:schemeClr val="accent1"/>
                  </a:solidFill>
                </a:rPr>
                <a:t>If the VPM has not completed the most recent YRR course, or does not have an account in LMS, LOS will prompt the VPM</a:t>
              </a:r>
              <a:endParaRPr lang="en-US" sz="1400" strike="sngStrike">
                <a:solidFill>
                  <a:schemeClr val="accent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599" y="930033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 flipV="1">
              <a:off x="228600" y="3630168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flipH="1">
              <a:off x="228600" y="3530600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flipH="1" flipV="1">
              <a:off x="8803481" y="1118391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51387" y="3832243"/>
            <a:ext cx="4191000" cy="2305255"/>
            <a:chOff x="228601" y="3714545"/>
            <a:chExt cx="4191000" cy="2305255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814" y="3918624"/>
              <a:ext cx="3838574" cy="189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Frame 10"/>
            <p:cNvSpPr/>
            <p:nvPr/>
          </p:nvSpPr>
          <p:spPr>
            <a:xfrm>
              <a:off x="228601" y="3714545"/>
              <a:ext cx="4191000" cy="2305255"/>
            </a:xfrm>
            <a:prstGeom prst="frame">
              <a:avLst>
                <a:gd name="adj1" fmla="val 3441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9615" y="3832243"/>
            <a:ext cx="4191000" cy="2305255"/>
            <a:chOff x="4726781" y="3714545"/>
            <a:chExt cx="4191000" cy="2305255"/>
          </a:xfrm>
        </p:grpSpPr>
        <p:sp>
          <p:nvSpPr>
            <p:cNvPr id="18" name="Frame 17"/>
            <p:cNvSpPr/>
            <p:nvPr/>
          </p:nvSpPr>
          <p:spPr>
            <a:xfrm>
              <a:off x="4726781" y="3714545"/>
              <a:ext cx="4191000" cy="2305255"/>
            </a:xfrm>
            <a:prstGeom prst="frame">
              <a:avLst>
                <a:gd name="adj1" fmla="val 3441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8941" y="3916196"/>
              <a:ext cx="3926681" cy="19019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69EB37-8A57-4D47-A778-3C7C147C6CFE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08460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421" y="-60461"/>
            <a:ext cx="9105900" cy="1325563"/>
          </a:xfrm>
        </p:spPr>
        <p:txBody>
          <a:bodyPr/>
          <a:lstStyle/>
          <a:p>
            <a:r>
              <a:rPr lang="en-US"/>
              <a:t>Gaining Access as a VPM (2/2)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02871" y="1334278"/>
            <a:ext cx="9105900" cy="4365172"/>
            <a:chOff x="228600" y="1092199"/>
            <a:chExt cx="8686800" cy="3860801"/>
          </a:xfrm>
        </p:grpSpPr>
        <p:sp>
          <p:nvSpPr>
            <p:cNvPr id="3" name="Rectangle 2"/>
            <p:cNvSpPr/>
            <p:nvPr/>
          </p:nvSpPr>
          <p:spPr>
            <a:xfrm>
              <a:off x="228600" y="1092199"/>
              <a:ext cx="8686800" cy="453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Once the Program has reached the “Active” Stage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1545770"/>
              <a:ext cx="8686800" cy="34072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/>
            <a:lstStyle/>
            <a:p>
              <a:pPr marL="228600" indent="-228600"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accent1"/>
                  </a:solidFill>
                </a:rPr>
                <a:t>Log into Dashboard</a:t>
              </a:r>
            </a:p>
            <a:p>
              <a:pPr marL="228600" indent="-228600"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accent1"/>
                  </a:solidFill>
                </a:rPr>
                <a:t>Add yourself as personnel to the Program record</a:t>
              </a:r>
            </a:p>
            <a:p>
              <a:pPr marL="228600" indent="-228600"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accent1"/>
                  </a:solidFill>
                </a:rPr>
                <a:t>Add other vendor personnel from your organization, subcontractors from outside of your organization or invite personnel not found in LOS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4925568"/>
              <a:ext cx="8686800" cy="27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717E62-7C01-4F38-8747-276F62E80529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78551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796" y="-93102"/>
            <a:ext cx="9105900" cy="1325563"/>
          </a:xfrm>
        </p:spPr>
        <p:txBody>
          <a:bodyPr/>
          <a:lstStyle/>
          <a:p>
            <a:r>
              <a:rPr lang="en-US"/>
              <a:t>LOS Dashboard Features (1/4)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5551716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Access System Training, Recent Announcements and Other Information </a:t>
            </a:r>
            <a:br>
              <a:rPr lang="en-US" sz="1400" b="1"/>
            </a:br>
            <a:r>
              <a:rPr lang="en-US" sz="1400" b="1"/>
              <a:t>Via the Link at the Bottom of the Dashboard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1092200"/>
            <a:ext cx="8686800" cy="453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Each Program Is Represented by a Tile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1545770"/>
            <a:ext cx="8686800" cy="3907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182880" rtlCol="0" anchor="t"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426310"/>
            <a:ext cx="8686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FB163F-DDAA-4E9B-8008-74D57CD1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91" y="2147424"/>
            <a:ext cx="7353910" cy="30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37790" y="2144334"/>
            <a:ext cx="5957880" cy="3159694"/>
            <a:chOff x="52866" y="2109390"/>
            <a:chExt cx="7368388" cy="3907742"/>
          </a:xfrm>
        </p:grpSpPr>
        <p:sp>
          <p:nvSpPr>
            <p:cNvPr id="16" name="Oval 15"/>
            <p:cNvSpPr/>
            <p:nvPr/>
          </p:nvSpPr>
          <p:spPr>
            <a:xfrm>
              <a:off x="2420040" y="5692227"/>
              <a:ext cx="5001214" cy="324905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2866" y="2423992"/>
              <a:ext cx="4029138" cy="361509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>
              <a:off x="3872899" y="2109390"/>
              <a:ext cx="2896391" cy="12336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H="1">
              <a:off x="1923501" y="2109390"/>
              <a:ext cx="4900383" cy="1194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2600" y="1547133"/>
            <a:ext cx="8686801" cy="474920"/>
            <a:chOff x="228599" y="1556658"/>
            <a:chExt cx="8686801" cy="474920"/>
          </a:xfrm>
        </p:grpSpPr>
        <p:sp>
          <p:nvSpPr>
            <p:cNvPr id="5" name="Rectangle 4"/>
            <p:cNvSpPr/>
            <p:nvPr/>
          </p:nvSpPr>
          <p:spPr>
            <a:xfrm>
              <a:off x="228599" y="1556658"/>
              <a:ext cx="4372135" cy="474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Quick Navigation Toolbar at Top of Dashboard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44568" y="1556658"/>
              <a:ext cx="4370832" cy="474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Drop Down Provided to Search Functionality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572000" y="1603618"/>
              <a:ext cx="0" cy="3810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00294E-3044-465A-9A27-D481E575E907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81337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39" y="-106366"/>
            <a:ext cx="9105900" cy="1325563"/>
          </a:xfrm>
        </p:spPr>
        <p:txBody>
          <a:bodyPr/>
          <a:lstStyle/>
          <a:p>
            <a:r>
              <a:rPr lang="en-US"/>
              <a:t>LOS Dashboard Features (2/4)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1092200"/>
            <a:ext cx="8686800" cy="4781407"/>
            <a:chOff x="228600" y="1092199"/>
            <a:chExt cx="8686800" cy="4781407"/>
          </a:xfrm>
        </p:grpSpPr>
        <p:sp>
          <p:nvSpPr>
            <p:cNvPr id="12" name="Rectangle 11"/>
            <p:cNvSpPr/>
            <p:nvPr/>
          </p:nvSpPr>
          <p:spPr>
            <a:xfrm>
              <a:off x="228600" y="1551975"/>
              <a:ext cx="8686800" cy="43216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/>
            <a:lstStyle/>
            <a:p>
              <a:pPr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1092199"/>
              <a:ext cx="8686800" cy="5344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Click on the Active Links in Each Program Tile for Specific Details or Actions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5839968"/>
              <a:ext cx="8686800" cy="27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630F17-CFA6-43E4-9651-5B6794D5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32" y="1752771"/>
            <a:ext cx="4056536" cy="38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3C59F-2711-4CB4-8809-63E71937633E}"/>
              </a:ext>
            </a:extLst>
          </p:cNvPr>
          <p:cNvCxnSpPr>
            <a:cxnSpLocks/>
          </p:cNvCxnSpPr>
          <p:nvPr/>
        </p:nvCxnSpPr>
        <p:spPr>
          <a:xfrm>
            <a:off x="2190248" y="1752771"/>
            <a:ext cx="2603133" cy="33197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19977C0-8220-439C-9491-97214061D156}"/>
              </a:ext>
            </a:extLst>
          </p:cNvPr>
          <p:cNvSpPr/>
          <p:nvPr/>
        </p:nvSpPr>
        <p:spPr>
          <a:xfrm>
            <a:off x="4067732" y="4881389"/>
            <a:ext cx="1797591" cy="7285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942BD-04F5-49C4-B951-F194AFEFDB44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1281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405" y="-35829"/>
            <a:ext cx="9105900" cy="1325563"/>
          </a:xfrm>
        </p:spPr>
        <p:txBody>
          <a:bodyPr/>
          <a:lstStyle/>
          <a:p>
            <a:r>
              <a:rPr lang="en-US"/>
              <a:t>LOS Dashboard Features (3/4)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092200"/>
            <a:ext cx="8686800" cy="4775201"/>
            <a:chOff x="228600" y="1092199"/>
            <a:chExt cx="8686800" cy="4775201"/>
          </a:xfrm>
        </p:grpSpPr>
        <p:sp>
          <p:nvSpPr>
            <p:cNvPr id="11" name="Rectangle 10"/>
            <p:cNvSpPr/>
            <p:nvPr/>
          </p:nvSpPr>
          <p:spPr>
            <a:xfrm>
              <a:off x="228600" y="1092199"/>
              <a:ext cx="8686800" cy="4535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600" b="1"/>
                <a:t>The Toolbar at the Top of the Dashboard Will Take You to Specific Areas within LOS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1545769"/>
              <a:ext cx="8686800" cy="432163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/>
            <a:lstStyle/>
            <a:p>
              <a:pPr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5839968"/>
              <a:ext cx="8686800" cy="274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A23BD3-D095-4E33-8521-572B0209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694364"/>
            <a:ext cx="8039100" cy="39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673457FA-7054-4E05-857D-0A153758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83" y="2145626"/>
            <a:ext cx="18573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2CF7BF81-D383-4585-9AFB-745B6EE9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83" y="2145626"/>
            <a:ext cx="18573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A6A5742B-5C25-4188-B7C8-8A93591E7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145626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DD145393-4087-4301-8C71-7C2F493B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66" y="2145626"/>
            <a:ext cx="2390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74FB56-1D4F-44B2-999B-85ADBC35254B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7712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404" y="-94796"/>
            <a:ext cx="9105900" cy="1325563"/>
          </a:xfrm>
        </p:spPr>
        <p:txBody>
          <a:bodyPr/>
          <a:lstStyle/>
          <a:p>
            <a:r>
              <a:rPr lang="en-US"/>
              <a:t>LOS Dashboard Features (4/4)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52600" y="1092199"/>
            <a:ext cx="8686800" cy="4775204"/>
            <a:chOff x="228600" y="1092199"/>
            <a:chExt cx="8686800" cy="4775204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1092199"/>
              <a:ext cx="8686800" cy="1117601"/>
              <a:chOff x="228600" y="1092199"/>
              <a:chExt cx="8686800" cy="111760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8600" y="1092199"/>
                <a:ext cx="1600200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r>
                  <a:rPr lang="en-US" sz="2000" b="1"/>
                  <a:t>English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28800" y="1092199"/>
                <a:ext cx="7086600" cy="1117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marL="228600" lvl="1" indent="-228600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Select one of 23 languages in which you would like to view LOS. This can be done via the toolbar drop down or the language button (Note: All reporting &amp; input must be in English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887968" y="1092199"/>
                <a:ext cx="27432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28600" y="2311400"/>
              <a:ext cx="8686800" cy="1117601"/>
              <a:chOff x="228600" y="1092199"/>
              <a:chExt cx="8686800" cy="111760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28600" y="1092199"/>
                <a:ext cx="1600200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r>
                  <a:rPr lang="en-US" sz="2000" b="1"/>
                  <a:t>?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28800" y="1092199"/>
                <a:ext cx="7086600" cy="1117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marL="228600" lvl="1" indent="-228600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Clicking the “?” at the top of the page provide detailed information about the specific area you’re on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887968" y="1092199"/>
                <a:ext cx="27432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28600" y="3530601"/>
              <a:ext cx="8686800" cy="1117601"/>
              <a:chOff x="228600" y="1092199"/>
              <a:chExt cx="8686800" cy="111760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28600" y="1092199"/>
                <a:ext cx="1600200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r>
                  <a:rPr lang="en-US" sz="2000" b="1"/>
                  <a:t>Get Support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828800" y="1092199"/>
                <a:ext cx="7086600" cy="1117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marL="228600" lvl="1" indent="-228600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If any technical issues are encountered, use the “Get Support” button or toolbar drop down to submit a ticket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887968" y="1092199"/>
                <a:ext cx="27432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8600" y="4749802"/>
              <a:ext cx="8686800" cy="1117601"/>
              <a:chOff x="228600" y="1092199"/>
              <a:chExt cx="8686800" cy="111760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28600" y="1092199"/>
                <a:ext cx="1600200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r>
                  <a:rPr lang="en-US" sz="2000" b="1"/>
                  <a:t>Logout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828800" y="1092199"/>
                <a:ext cx="7086600" cy="1117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marL="228600" lvl="1" indent="-228600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When you are finished, click “Log Out” at the top right of </a:t>
                </a:r>
                <a:br>
                  <a:rPr lang="en-US">
                    <a:solidFill>
                      <a:schemeClr val="accent1"/>
                    </a:solidFill>
                  </a:rPr>
                </a:br>
                <a:r>
                  <a:rPr lang="en-US">
                    <a:solidFill>
                      <a:schemeClr val="accent1"/>
                    </a:solidFill>
                  </a:rPr>
                  <a:t>your screen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887968" y="1092199"/>
                <a:ext cx="27432" cy="11176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pPr algn="ctr"/>
                <a:endParaRPr lang="en-US" b="1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4D63576-3A03-4588-8306-60A71B319D8B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73749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735" y="0"/>
            <a:ext cx="9105900" cy="1325563"/>
          </a:xfrm>
        </p:spPr>
        <p:txBody>
          <a:bodyPr/>
          <a:lstStyle/>
          <a:p>
            <a:r>
              <a:rPr lang="en-US"/>
              <a:t>Program Summary Page: Program Details Tab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52600" y="1214095"/>
            <a:ext cx="8686800" cy="4775201"/>
            <a:chOff x="228600" y="1092199"/>
            <a:chExt cx="8686800" cy="4775201"/>
          </a:xfrm>
        </p:grpSpPr>
        <p:sp>
          <p:nvSpPr>
            <p:cNvPr id="32" name="Rectangle 31"/>
            <p:cNvSpPr/>
            <p:nvPr/>
          </p:nvSpPr>
          <p:spPr>
            <a:xfrm>
              <a:off x="228600" y="1092199"/>
              <a:ext cx="8686800" cy="453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b="1"/>
                <a:t>Contains All Information Migrated from the Program Inventory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00" y="1545769"/>
              <a:ext cx="8686800" cy="43216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“Switch to CEP” drop down feature allows quick toggling between active Programs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A “search CEP” option is available to search Programs (both active and inactive) by providing Program 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00" y="5839968"/>
              <a:ext cx="8686800" cy="27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289BA6-3DE0-4754-A585-66C61581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39" y="2854329"/>
            <a:ext cx="7209322" cy="30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E2642D-A0B9-489D-8370-248374DAC949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9475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90" y="-35637"/>
            <a:ext cx="10599575" cy="1325563"/>
          </a:xfrm>
        </p:spPr>
        <p:txBody>
          <a:bodyPr/>
          <a:lstStyle/>
          <a:p>
            <a:r>
              <a:rPr lang="en-US"/>
              <a:t>Program Summary Page: Vendor Personnel Assignment Details Tab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5168" y="5637012"/>
            <a:ext cx="8686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Vendor Personnel Invited but Not Assigned Shows Personnel Who You Have Invited but Have Not Fulfilled All Requirements to Work on a Pfizer Program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52599" y="1176457"/>
            <a:ext cx="8686801" cy="4361543"/>
            <a:chOff x="228599" y="1092199"/>
            <a:chExt cx="8686801" cy="4361543"/>
          </a:xfrm>
        </p:grpSpPr>
        <p:sp>
          <p:nvSpPr>
            <p:cNvPr id="9" name="Rectangle 8"/>
            <p:cNvSpPr/>
            <p:nvPr/>
          </p:nvSpPr>
          <p:spPr>
            <a:xfrm>
              <a:off x="228600" y="1092199"/>
              <a:ext cx="8686800" cy="453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/>
                <a:t>Provides a Summary View of All Personnel Assigned or Invited to the Program record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1545769"/>
              <a:ext cx="8686800" cy="39079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/>
            <a:lstStyle/>
            <a:p>
              <a:pPr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5426310"/>
              <a:ext cx="8686800" cy="27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28599" y="1547132"/>
              <a:ext cx="8686801" cy="815067"/>
              <a:chOff x="228599" y="1556658"/>
              <a:chExt cx="8686801" cy="47492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8599" y="1556658"/>
                <a:ext cx="4372135" cy="4749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b="1">
                    <a:solidFill>
                      <a:schemeClr val="accent1"/>
                    </a:solidFill>
                  </a:rPr>
                  <a:t>Switch to another Program record to easily review personnel training compliance for all your agency’s Programs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44568" y="1556658"/>
                <a:ext cx="4370832" cy="4749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/>
                <a:r>
                  <a:rPr lang="en-US" sz="1400" b="1">
                    <a:solidFill>
                      <a:schemeClr val="accent1"/>
                    </a:solidFill>
                  </a:rPr>
                  <a:t>Training Audit Report button provides quick, printable report for audits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4572000" y="1603618"/>
                <a:ext cx="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4" name="Picture 4">
            <a:extLst>
              <a:ext uri="{FF2B5EF4-FFF2-40B4-BE49-F238E27FC236}">
                <a16:creationId xmlns:a16="http://schemas.microsoft.com/office/drawing/2014/main" id="{5A0AEA48-885B-4724-A6C0-A834E119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82" y="2592514"/>
            <a:ext cx="6795436" cy="28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17E12B-4EEC-457C-B9A2-D2C20BB9A794}"/>
              </a:ext>
            </a:extLst>
          </p:cNvPr>
          <p:cNvCxnSpPr/>
          <p:nvPr/>
        </p:nvCxnSpPr>
        <p:spPr>
          <a:xfrm flipH="1" flipV="1">
            <a:off x="3415843" y="4809550"/>
            <a:ext cx="194212" cy="5912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B893EE-9AA9-40A1-AF1D-523A795039AC}"/>
              </a:ext>
            </a:extLst>
          </p:cNvPr>
          <p:cNvCxnSpPr/>
          <p:nvPr/>
        </p:nvCxnSpPr>
        <p:spPr>
          <a:xfrm>
            <a:off x="3389162" y="2592514"/>
            <a:ext cx="0" cy="5183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E8533D-5C1A-43C0-B71B-261B2CFAFFC7}"/>
              </a:ext>
            </a:extLst>
          </p:cNvPr>
          <p:cNvCxnSpPr/>
          <p:nvPr/>
        </p:nvCxnSpPr>
        <p:spPr>
          <a:xfrm>
            <a:off x="8495662" y="2460173"/>
            <a:ext cx="614354" cy="11006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90FF8B2-6239-4347-82C2-1D9BA7E72DB8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424661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-68536"/>
            <a:ext cx="9105900" cy="1325563"/>
          </a:xfrm>
        </p:spPr>
        <p:txBody>
          <a:bodyPr/>
          <a:lstStyle/>
          <a:p>
            <a:r>
              <a:rPr lang="en-US"/>
              <a:t>Assigning Personnel (1/2)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52600" y="1135729"/>
            <a:ext cx="8686800" cy="4775201"/>
            <a:chOff x="228600" y="1092199"/>
            <a:chExt cx="8686800" cy="4775201"/>
          </a:xfrm>
        </p:grpSpPr>
        <p:sp>
          <p:nvSpPr>
            <p:cNvPr id="15" name="Rectangle 14"/>
            <p:cNvSpPr/>
            <p:nvPr/>
          </p:nvSpPr>
          <p:spPr>
            <a:xfrm>
              <a:off x="228600" y="1092199"/>
              <a:ext cx="8686800" cy="453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b="1"/>
                <a:t>A VPM’s First Task Is to Assign Personnel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8600" y="1545769"/>
              <a:ext cx="8686800" cy="43216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Select available personnel to add to the Program record in the ‘Select Vendor personnel From your Org’ tab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Assign </a:t>
              </a:r>
              <a:r>
                <a:rPr lang="en-US" sz="1600" b="1" u="sng">
                  <a:solidFill>
                    <a:schemeClr val="accent1"/>
                  </a:solidFill>
                </a:rPr>
                <a:t>ALL</a:t>
              </a:r>
              <a:r>
                <a:rPr lang="en-US" sz="1600">
                  <a:solidFill>
                    <a:schemeClr val="accent1"/>
                  </a:solidFill>
                </a:rPr>
                <a:t> personnel working on the project to the Program record, including yourself and any contractors and/or recruiters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5839968"/>
              <a:ext cx="8686800" cy="27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9386AAB6-6F0C-4C2E-B0E1-13588BDB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37" y="3010027"/>
            <a:ext cx="6448926" cy="271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EBC84-568E-4A3E-85AA-B31B289E8397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8863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52600" y="2"/>
            <a:ext cx="8686800" cy="916839"/>
          </a:xfrm>
        </p:spPr>
        <p:txBody>
          <a:bodyPr/>
          <a:lstStyle/>
          <a:p>
            <a:r>
              <a:rPr lang="en-US"/>
              <a:t>Programs Included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1752601"/>
            <a:ext cx="8680451" cy="2994098"/>
          </a:xfrm>
          <a:prstGeom prst="rect">
            <a:avLst/>
          </a:prstGeom>
          <a:solidFill>
            <a:srgbClr val="E7F5FF"/>
          </a:solidFill>
          <a:ln w="38100">
            <a:noFill/>
          </a:ln>
        </p:spPr>
        <p:txBody>
          <a:bodyPr wrap="square">
            <a:noAutofit/>
          </a:bodyPr>
          <a:lstStyle/>
          <a:p>
            <a:pPr algn="ctr"/>
            <a:endParaRPr lang="en-US" sz="16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092350"/>
            <a:ext cx="8680451" cy="66025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Activities in scope for CP902 are included and are usually sponsored by BUs and Divisions, at the global, regional or country levels, in which there is the potential for </a:t>
            </a:r>
            <a:r>
              <a:rPr lang="en-US" sz="1200" b="1" i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interaction</a:t>
            </a:r>
            <a:r>
              <a:rPr 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between Pfizer or a vendor acting on Pfizer’s behalf and customers (e.g. patients, HCPs) through which Adverse Events and/or other reportable safety information </a:t>
            </a:r>
            <a:r>
              <a:rPr lang="en-US" sz="1200" b="1" i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become</a:t>
            </a:r>
            <a:r>
              <a:rPr 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evident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599" y="4703752"/>
            <a:ext cx="8680451" cy="2743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>
            <a:noAutofit/>
          </a:bodyPr>
          <a:lstStyle/>
          <a:p>
            <a:pPr algn="ctr"/>
            <a:endParaRPr lang="en-US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1" descr="pfizer_ma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6835" y="2917003"/>
            <a:ext cx="419679" cy="110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429365" y="243042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Pfizer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7145" y="4179506"/>
            <a:ext cx="2391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Health Care Professional</a:t>
            </a:r>
          </a:p>
        </p:txBody>
      </p:sp>
      <p:pic>
        <p:nvPicPr>
          <p:cNvPr id="24" name="Picture 31" descr="pfizer_ma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2617" y="2917003"/>
            <a:ext cx="419679" cy="110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432675" y="2430423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Pfizer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7258" y="4179506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accent5"/>
                </a:solidFill>
              </a:rPr>
              <a:t>Patient / Other customers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759939" y="2868217"/>
            <a:ext cx="415498" cy="1532132"/>
            <a:chOff x="4110135" y="2239768"/>
            <a:chExt cx="415498" cy="1532132"/>
          </a:xfrm>
        </p:grpSpPr>
        <p:cxnSp>
          <p:nvCxnSpPr>
            <p:cNvPr id="28" name="Straight Connector 53"/>
            <p:cNvCxnSpPr>
              <a:cxnSpLocks noChangeShapeType="1"/>
            </p:cNvCxnSpPr>
            <p:nvPr/>
          </p:nvCxnSpPr>
          <p:spPr bwMode="auto">
            <a:xfrm rot="5400000">
              <a:off x="3538994" y="3005834"/>
              <a:ext cx="15321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29" name="TextBox 28"/>
            <p:cNvSpPr txBox="1"/>
            <p:nvPr/>
          </p:nvSpPr>
          <p:spPr>
            <a:xfrm>
              <a:off x="4110135" y="2782809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prstClr val="white">
                      <a:lumMod val="65000"/>
                    </a:prstClr>
                  </a:solidFill>
                </a:rPr>
                <a:t>or</a:t>
              </a:r>
            </a:p>
          </p:txBody>
        </p:sp>
      </p:grpSp>
      <p:pic>
        <p:nvPicPr>
          <p:cNvPr id="21" name="Picture 29" descr="md_male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0150" y="2917578"/>
            <a:ext cx="419100" cy="11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339509" y="2942194"/>
            <a:ext cx="1087647" cy="1058877"/>
            <a:chOff x="2226162" y="2531682"/>
            <a:chExt cx="1087647" cy="1058877"/>
          </a:xfrm>
        </p:grpSpPr>
        <p:sp>
          <p:nvSpPr>
            <p:cNvPr id="30" name="TextBox 29"/>
            <p:cNvSpPr txBox="1"/>
            <p:nvPr/>
          </p:nvSpPr>
          <p:spPr>
            <a:xfrm>
              <a:off x="2338618" y="2765159"/>
              <a:ext cx="8627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i="1">
                  <a:solidFill>
                    <a:prstClr val="white">
                      <a:lumMod val="65000"/>
                    </a:prstClr>
                  </a:solidFill>
                </a:rPr>
                <a:t>Interaction</a:t>
              </a:r>
            </a:p>
          </p:txBody>
        </p:sp>
        <p:sp>
          <p:nvSpPr>
            <p:cNvPr id="31" name="Arc 30"/>
            <p:cNvSpPr/>
            <p:nvPr/>
          </p:nvSpPr>
          <p:spPr>
            <a:xfrm>
              <a:off x="2226162" y="2531682"/>
              <a:ext cx="1087647" cy="906477"/>
            </a:xfrm>
            <a:prstGeom prst="arc">
              <a:avLst>
                <a:gd name="adj1" fmla="val 12013805"/>
                <a:gd name="adj2" fmla="val 20496680"/>
              </a:avLst>
            </a:prstGeom>
            <a:ln>
              <a:solidFill>
                <a:schemeClr val="accent1">
                  <a:lumMod val="7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10800000">
              <a:off x="2226162" y="2684082"/>
              <a:ext cx="1087647" cy="906477"/>
            </a:xfrm>
            <a:prstGeom prst="arc">
              <a:avLst>
                <a:gd name="adj1" fmla="val 12013805"/>
                <a:gd name="adj2" fmla="val 20496680"/>
              </a:avLst>
            </a:prstGeom>
            <a:ln>
              <a:solidFill>
                <a:schemeClr val="bg2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9" descr="patient_male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5407" y="2917594"/>
            <a:ext cx="419117" cy="110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7355028" y="2942194"/>
            <a:ext cx="1087647" cy="1058877"/>
            <a:chOff x="6208778" y="2540012"/>
            <a:chExt cx="1087647" cy="1058877"/>
          </a:xfrm>
        </p:grpSpPr>
        <p:sp>
          <p:nvSpPr>
            <p:cNvPr id="33" name="TextBox 32"/>
            <p:cNvSpPr txBox="1"/>
            <p:nvPr/>
          </p:nvSpPr>
          <p:spPr>
            <a:xfrm>
              <a:off x="6321234" y="2773489"/>
              <a:ext cx="8627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i="1">
                  <a:solidFill>
                    <a:prstClr val="white">
                      <a:lumMod val="65000"/>
                    </a:prstClr>
                  </a:solidFill>
                </a:rPr>
                <a:t>Interaction</a:t>
              </a:r>
            </a:p>
          </p:txBody>
        </p:sp>
        <p:sp>
          <p:nvSpPr>
            <p:cNvPr id="34" name="Arc 33"/>
            <p:cNvSpPr/>
            <p:nvPr/>
          </p:nvSpPr>
          <p:spPr>
            <a:xfrm>
              <a:off x="6208778" y="2540012"/>
              <a:ext cx="1087647" cy="906477"/>
            </a:xfrm>
            <a:prstGeom prst="arc">
              <a:avLst>
                <a:gd name="adj1" fmla="val 12013805"/>
                <a:gd name="adj2" fmla="val 20496680"/>
              </a:avLst>
            </a:prstGeom>
            <a:ln>
              <a:solidFill>
                <a:schemeClr val="accent1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6208778" y="2692412"/>
              <a:ext cx="1087647" cy="906477"/>
            </a:xfrm>
            <a:prstGeom prst="arc">
              <a:avLst>
                <a:gd name="adj1" fmla="val 12013805"/>
                <a:gd name="adj2" fmla="val 20496680"/>
              </a:avLst>
            </a:prstGeom>
            <a:ln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0421267-C55C-4E99-8AB0-3714CE104643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524787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7534" y="-121695"/>
            <a:ext cx="9105900" cy="1325563"/>
          </a:xfrm>
        </p:spPr>
        <p:txBody>
          <a:bodyPr/>
          <a:lstStyle/>
          <a:p>
            <a:r>
              <a:rPr lang="en-US"/>
              <a:t>Assigning Personnel (2/2)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2" y="920476"/>
            <a:ext cx="8689181" cy="2412041"/>
            <a:chOff x="228600" y="1104045"/>
            <a:chExt cx="8689181" cy="2412041"/>
          </a:xfrm>
          <a:solidFill>
            <a:schemeClr val="accent4"/>
          </a:solidFill>
        </p:grpSpPr>
        <p:sp>
          <p:nvSpPr>
            <p:cNvPr id="3" name="TextBox 2"/>
            <p:cNvSpPr txBox="1"/>
            <p:nvPr/>
          </p:nvSpPr>
          <p:spPr>
            <a:xfrm>
              <a:off x="228600" y="1104045"/>
              <a:ext cx="8686799" cy="2412041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r>
                <a:rPr lang="en-US" sz="1600" b="1">
                  <a:solidFill>
                    <a:schemeClr val="accent1"/>
                  </a:solidFill>
                </a:rPr>
                <a:t>Provides information concerning vendor personnel assigned to the Program record 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Date of most recent YRR course completion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Expiration of YRR Certification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Date added to Program record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Date removed from Program record</a:t>
              </a:r>
            </a:p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r>
                <a:rPr lang="en-US" sz="1600" b="1">
                  <a:solidFill>
                    <a:schemeClr val="accent1"/>
                  </a:solidFill>
                </a:rPr>
                <a:t>Each tab provides access to a different group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A brief summary of the tabbed sections and how to use it is provided at the top of each section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3488654"/>
              <a:ext cx="8686799" cy="2743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1104045"/>
              <a:ext cx="8686799" cy="2743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endParaRPr lang="en-US" sz="1400"/>
            </a:p>
          </p:txBody>
        </p:sp>
        <p:sp>
          <p:nvSpPr>
            <p:cNvPr id="11" name="Isosceles Triangle 10"/>
            <p:cNvSpPr/>
            <p:nvPr/>
          </p:nvSpPr>
          <p:spPr>
            <a:xfrm flipH="1" flipV="1">
              <a:off x="8803481" y="1118391"/>
              <a:ext cx="114300" cy="963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28600" y="3393533"/>
              <a:ext cx="114300" cy="963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EE428393-FB05-4D9B-A23E-7BDD5CF3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2" y="3332517"/>
            <a:ext cx="10020495" cy="28821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2B5E728D-BFA6-425A-9985-3F755DF7A5F3}"/>
              </a:ext>
            </a:extLst>
          </p:cNvPr>
          <p:cNvSpPr/>
          <p:nvPr/>
        </p:nvSpPr>
        <p:spPr>
          <a:xfrm>
            <a:off x="1085752" y="3700469"/>
            <a:ext cx="7474080" cy="3215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B704-3555-4D11-B7BD-B22EB519EDB5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62237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9208" y="0"/>
            <a:ext cx="9105900" cy="1325563"/>
          </a:xfrm>
        </p:spPr>
        <p:txBody>
          <a:bodyPr/>
          <a:lstStyle/>
          <a:p>
            <a:r>
              <a:rPr lang="en-US"/>
              <a:t>Assigning Personnel: Select Additional Personnel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16892" y="1325563"/>
            <a:ext cx="8689181" cy="1932483"/>
            <a:chOff x="228600" y="1104045"/>
            <a:chExt cx="8689181" cy="2412041"/>
          </a:xfrm>
          <a:solidFill>
            <a:schemeClr val="accent4"/>
          </a:solidFill>
        </p:grpSpPr>
        <p:sp>
          <p:nvSpPr>
            <p:cNvPr id="3" name="TextBox 2"/>
            <p:cNvSpPr txBox="1"/>
            <p:nvPr/>
          </p:nvSpPr>
          <p:spPr>
            <a:xfrm>
              <a:off x="228600" y="1104045"/>
              <a:ext cx="8686799" cy="2412041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r>
                <a:rPr lang="en-US" sz="1600" b="1">
                  <a:solidFill>
                    <a:schemeClr val="accent1"/>
                  </a:solidFill>
                </a:rPr>
                <a:t>Select the box next to the names of personnel to be assigned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Personnel whose YRR certification has expired, or will expire with the next 30 days, cannot be assigned to a project </a:t>
              </a:r>
            </a:p>
            <a:p>
              <a:pPr marL="228600" lvl="1" indent="-228600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Send these personnel a reminder to complete the most recent YRR course in LMS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3488654"/>
              <a:ext cx="8686799" cy="2743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1104045"/>
              <a:ext cx="8686799" cy="2743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endParaRPr lang="en-US" sz="1400"/>
            </a:p>
          </p:txBody>
        </p:sp>
        <p:sp>
          <p:nvSpPr>
            <p:cNvPr id="11" name="Isosceles Triangle 10"/>
            <p:cNvSpPr/>
            <p:nvPr/>
          </p:nvSpPr>
          <p:spPr>
            <a:xfrm flipH="1" flipV="1">
              <a:off x="8803481" y="1118391"/>
              <a:ext cx="114300" cy="963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28600" y="3393533"/>
              <a:ext cx="114300" cy="963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ame 12"/>
          <p:cNvSpPr/>
          <p:nvPr/>
        </p:nvSpPr>
        <p:spPr>
          <a:xfrm>
            <a:off x="1752600" y="3599464"/>
            <a:ext cx="8686799" cy="2438400"/>
          </a:xfrm>
          <a:prstGeom prst="frame">
            <a:avLst>
              <a:gd name="adj1" fmla="val 269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983372" y="3784859"/>
            <a:ext cx="8225256" cy="2031482"/>
            <a:chOff x="209296" y="3270138"/>
            <a:chExt cx="8729752" cy="215608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96" y="3270138"/>
              <a:ext cx="8729752" cy="215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56594" y="5021797"/>
              <a:ext cx="2407780" cy="32255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8DFB21-9134-4E5C-AE51-C0051DE521DC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16287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0" y="-92075"/>
            <a:ext cx="9105900" cy="1325563"/>
          </a:xfrm>
        </p:spPr>
        <p:txBody>
          <a:bodyPr/>
          <a:lstStyle/>
          <a:p>
            <a:r>
              <a:rPr lang="en-US"/>
              <a:t>Assigning Personnel: Add Personnel from Other Vendor Org / Company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2600" y="1233488"/>
            <a:ext cx="8686800" cy="4764315"/>
            <a:chOff x="228600" y="1092199"/>
            <a:chExt cx="8686800" cy="4764315"/>
          </a:xfrm>
        </p:grpSpPr>
        <p:sp>
          <p:nvSpPr>
            <p:cNvPr id="17" name="Rectangle 16"/>
            <p:cNvSpPr/>
            <p:nvPr/>
          </p:nvSpPr>
          <p:spPr>
            <a:xfrm>
              <a:off x="228600" y="1092199"/>
              <a:ext cx="8686800" cy="494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r>
                <a:rPr lang="en-US" sz="1600" b="1"/>
                <a:t>To Assign Personnel From Your Organization Not Appearing in Your Organization’s List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" y="1676400"/>
              <a:ext cx="1752600" cy="121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/>
                <a:t>Type the User’s Name &amp; Save Changes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1200" y="1676400"/>
              <a:ext cx="6934200" cy="1219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7968" y="1676400"/>
              <a:ext cx="27432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400" b="1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6641" y="1779874"/>
              <a:ext cx="4160518" cy="1012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28600" y="3156857"/>
              <a:ext cx="1752600" cy="121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/>
                <a:t>Confirm You Want to Continue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81200" y="3156857"/>
              <a:ext cx="6934200" cy="1219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87968" y="3156857"/>
              <a:ext cx="27432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8600" y="4637314"/>
              <a:ext cx="1752600" cy="1219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/>
                <a:t>Verify Green Box with Confirmation Message Appears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81200" y="4637314"/>
              <a:ext cx="6934200" cy="1219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887968" y="4637314"/>
              <a:ext cx="27432" cy="121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/>
              <a:endParaRPr lang="en-US" sz="1400" b="1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426641" y="3334392"/>
              <a:ext cx="5204245" cy="864131"/>
              <a:chOff x="6541877" y="3241633"/>
              <a:chExt cx="5204245" cy="864131"/>
            </a:xfrm>
          </p:grpSpPr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87"/>
              <a:stretch/>
            </p:blipFill>
            <p:spPr bwMode="auto">
              <a:xfrm>
                <a:off x="6541877" y="3241633"/>
                <a:ext cx="5204245" cy="7740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9842680" y="3545016"/>
                <a:ext cx="920457" cy="560748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6641" y="4724844"/>
              <a:ext cx="3429322" cy="1087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045FF35-0029-4DA8-8AC5-46C35A2C7510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78055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6608" y="106934"/>
            <a:ext cx="9105900" cy="1325563"/>
          </a:xfrm>
        </p:spPr>
        <p:txBody>
          <a:bodyPr/>
          <a:lstStyle/>
          <a:p>
            <a:r>
              <a:rPr lang="en-US"/>
              <a:t>Assigning Personnel: Add Personnel from Other Vendor Org / Company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1409" y="1581912"/>
            <a:ext cx="8689181" cy="3934969"/>
            <a:chOff x="228600" y="1093159"/>
            <a:chExt cx="8689181" cy="3326441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1093159"/>
              <a:ext cx="8686799" cy="332644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noAutofit/>
            </a:bodyPr>
            <a:lstStyle/>
            <a:p>
              <a:pPr>
                <a:buClr>
                  <a:schemeClr val="accent1"/>
                </a:buClr>
              </a:pPr>
              <a:endParaRPr lang="en-US" b="1"/>
            </a:p>
            <a:p>
              <a:pPr>
                <a:buClr>
                  <a:schemeClr val="accent1"/>
                </a:buClr>
              </a:pPr>
              <a:r>
                <a:rPr lang="en-US" b="1">
                  <a:solidFill>
                    <a:schemeClr val="accent1"/>
                  </a:solidFill>
                </a:rPr>
                <a:t>Personnel from other organizations are also eligible to be added to a program record providing the following requirements are completed</a:t>
              </a:r>
            </a:p>
            <a:p>
              <a:pPr marL="228600" lvl="1" indent="-228600">
                <a:spcBef>
                  <a:spcPts val="800"/>
                </a:spcBef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Added to LOS by any vendor organization</a:t>
              </a:r>
            </a:p>
            <a:p>
              <a:pPr marL="228600" lvl="1" indent="-228600">
                <a:spcBef>
                  <a:spcPts val="800"/>
                </a:spcBef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 Most recent YRR completed in LMS</a:t>
              </a:r>
            </a:p>
            <a:p>
              <a:pPr lvl="1" indent="-228600">
                <a:spcBef>
                  <a:spcPts val="800"/>
                </a:spcBef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400">
                  <a:solidFill>
                    <a:schemeClr val="accent1"/>
                  </a:solidFill>
                </a:rPr>
                <a:t>Includes recruiters, subcontractors, moderators, etc.</a:t>
              </a:r>
            </a:p>
            <a:p>
              <a:pPr marL="0" lvl="1">
                <a:spcBef>
                  <a:spcPts val="800"/>
                </a:spcBef>
                <a:spcAft>
                  <a:spcPts val="800"/>
                </a:spcAft>
                <a:buClr>
                  <a:schemeClr val="accent1"/>
                </a:buClr>
              </a:pPr>
              <a:r>
                <a:rPr lang="en-US" b="1">
                  <a:solidFill>
                    <a:schemeClr val="accent1"/>
                  </a:solidFill>
                </a:rPr>
                <a:t>Use the same method as noted in previous slide to assign personnel from your organization not appearing in your organization’s list</a:t>
              </a:r>
            </a:p>
            <a:p>
              <a:pPr marL="0" lvl="1">
                <a:spcBef>
                  <a:spcPts val="800"/>
                </a:spcBef>
                <a:spcAft>
                  <a:spcPts val="800"/>
                </a:spcAft>
                <a:buClr>
                  <a:schemeClr val="accent1"/>
                </a:buClr>
              </a:pPr>
              <a:r>
                <a:rPr lang="en-US" b="1">
                  <a:solidFill>
                    <a:schemeClr val="accent1"/>
                  </a:solidFill>
                </a:rPr>
                <a:t>If the personnel cannot be found in LOS, send an invitation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4392168"/>
              <a:ext cx="8686799" cy="274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1093159"/>
              <a:ext cx="8686799" cy="274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</a:pPr>
              <a:endParaRPr lang="en-US" sz="1400"/>
            </a:p>
          </p:txBody>
        </p:sp>
        <p:sp>
          <p:nvSpPr>
            <p:cNvPr id="11" name="Isosceles Triangle 10"/>
            <p:cNvSpPr/>
            <p:nvPr/>
          </p:nvSpPr>
          <p:spPr>
            <a:xfrm flipH="1" flipV="1">
              <a:off x="8803481" y="1107505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28600" y="4294666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1642C0-9D4F-48B9-AF52-354F312787C9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59060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316" y="-51717"/>
            <a:ext cx="9105900" cy="1325563"/>
          </a:xfrm>
        </p:spPr>
        <p:txBody>
          <a:bodyPr/>
          <a:lstStyle/>
          <a:p>
            <a:r>
              <a:rPr lang="en-US"/>
              <a:t>Inviting New Personnel (1/5)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0" y="1092200"/>
            <a:ext cx="8708572" cy="4927600"/>
            <a:chOff x="228600" y="1092200"/>
            <a:chExt cx="8708572" cy="4927600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1092200"/>
              <a:ext cx="8686800" cy="1346200"/>
              <a:chOff x="228600" y="1092200"/>
              <a:chExt cx="8686800" cy="1346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8600" y="1467104"/>
                <a:ext cx="8686800" cy="9712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</a:pPr>
                <a:r>
                  <a:rPr lang="en-US" sz="1600" b="1">
                    <a:solidFill>
                      <a:schemeClr val="accent1"/>
                    </a:solidFill>
                  </a:rPr>
                  <a:t>In order to add personnel to a Program record, the personnel must be found in LOS</a:t>
                </a:r>
              </a:p>
              <a:p>
                <a:pPr marL="228600" indent="-228600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accent1"/>
                    </a:solidFill>
                  </a:rPr>
                  <a:t>If personnel cannot be found in LOS, they may be new to Pfizer’s process &amp; will need to be added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28600" y="2410968"/>
                <a:ext cx="8686800" cy="274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28600" y="1092200"/>
                <a:ext cx="8686800" cy="3749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/>
                  <a:t>Why Invite New Personnel?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28600" y="2558140"/>
              <a:ext cx="8686800" cy="3749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How to Invite New Personnel?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0372" y="2933044"/>
              <a:ext cx="8686800" cy="30867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1600" b="1">
                  <a:solidFill>
                    <a:schemeClr val="accent1"/>
                  </a:solidFill>
                </a:rPr>
                <a:t>The VPM adds new personnel’s email address to LOS which prompts LOS to generate an invitation </a:t>
              </a:r>
            </a:p>
            <a:p>
              <a:pPr marL="2286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Select “Invite Personnel” from toolbar across the top of your Dashboard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5992368"/>
              <a:ext cx="8686800" cy="274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52679" y="4020724"/>
              <a:ext cx="4038642" cy="1778386"/>
              <a:chOff x="2731947" y="4131784"/>
              <a:chExt cx="5280265" cy="2325127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947" y="4131784"/>
                <a:ext cx="5280265" cy="2325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Oval 15"/>
              <p:cNvSpPr/>
              <p:nvPr/>
            </p:nvSpPr>
            <p:spPr>
              <a:xfrm>
                <a:off x="3720680" y="4791728"/>
                <a:ext cx="1433211" cy="740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Oval 16"/>
          <p:cNvSpPr/>
          <p:nvPr/>
        </p:nvSpPr>
        <p:spPr>
          <a:xfrm>
            <a:off x="1774372" y="3592288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5AC73-F011-49C9-A1CC-18F030D6F552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54000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0"/>
            <a:ext cx="9105900" cy="1325563"/>
          </a:xfrm>
        </p:spPr>
        <p:txBody>
          <a:bodyPr/>
          <a:lstStyle/>
          <a:p>
            <a:r>
              <a:rPr lang="en-US"/>
              <a:t>Inviting New Personnel (2/5)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2600" y="1092200"/>
            <a:ext cx="8686800" cy="4775200"/>
            <a:chOff x="228600" y="1092200"/>
            <a:chExt cx="8686800" cy="4775200"/>
          </a:xfrm>
        </p:grpSpPr>
        <p:sp>
          <p:nvSpPr>
            <p:cNvPr id="18" name="Rectangle 17"/>
            <p:cNvSpPr/>
            <p:nvPr/>
          </p:nvSpPr>
          <p:spPr>
            <a:xfrm>
              <a:off x="228600" y="1092200"/>
              <a:ext cx="8686800" cy="374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How to Invite Personnel?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1467104"/>
              <a:ext cx="8686800" cy="44002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 marL="2286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Next, Add the Email Addresses of the New Personnel </a:t>
              </a:r>
            </a:p>
            <a:p>
              <a:pPr marL="4572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Do not use personal email accounts unless approved by PO</a:t>
              </a:r>
            </a:p>
            <a:p>
              <a:pPr marL="4572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Separate each email with a semi-colon or use separate lines</a:t>
              </a:r>
            </a:p>
            <a:p>
              <a:pPr marL="4572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Alternatively, cut and paste larger lists of email addresses</a:t>
              </a:r>
            </a:p>
            <a:p>
              <a:pPr marL="4572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Double check that the vendor's name is correct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" y="5839968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297" y="3100974"/>
              <a:ext cx="7200462" cy="27105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26" name="Oval 25"/>
          <p:cNvSpPr/>
          <p:nvPr/>
        </p:nvSpPr>
        <p:spPr>
          <a:xfrm>
            <a:off x="1774372" y="1564458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5F201-1504-45F3-B5D3-36DD2C371FF7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78980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-12406"/>
            <a:ext cx="9105900" cy="1325563"/>
          </a:xfrm>
        </p:spPr>
        <p:txBody>
          <a:bodyPr/>
          <a:lstStyle/>
          <a:p>
            <a:r>
              <a:rPr lang="en-US"/>
              <a:t>Inviting New Personnel (3/5)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4719" y="1092200"/>
            <a:ext cx="8686800" cy="4775200"/>
            <a:chOff x="207859" y="1092200"/>
            <a:chExt cx="8686800" cy="4775200"/>
          </a:xfrm>
        </p:grpSpPr>
        <p:grpSp>
          <p:nvGrpSpPr>
            <p:cNvPr id="8" name="Group 7"/>
            <p:cNvGrpSpPr/>
            <p:nvPr/>
          </p:nvGrpSpPr>
          <p:grpSpPr>
            <a:xfrm>
              <a:off x="207859" y="1092200"/>
              <a:ext cx="8686800" cy="4775200"/>
              <a:chOff x="228600" y="1092200"/>
              <a:chExt cx="8686800" cy="4775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8600" y="1092200"/>
                <a:ext cx="8686800" cy="3749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/>
                  <a:t>How to Invite Personnel?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8600" y="1467104"/>
                <a:ext cx="8686800" cy="44002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/>
              <a:lstStyle/>
              <a:p>
                <a:pPr marL="228600" indent="-228600"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sz="1600">
                    <a:solidFill>
                      <a:schemeClr val="accent1"/>
                    </a:solidFill>
                  </a:rPr>
                  <a:t>Once all email address have been added, click the “Verify Users” button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28600" y="5839968"/>
                <a:ext cx="8686800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4708" y="2159000"/>
              <a:ext cx="8453102" cy="3178366"/>
              <a:chOff x="501696" y="2121515"/>
              <a:chExt cx="7823947" cy="2941804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96" y="2121515"/>
                <a:ext cx="7823947" cy="29418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H="1">
                <a:off x="6787867" y="4457039"/>
                <a:ext cx="1018309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Oval 12"/>
          <p:cNvSpPr/>
          <p:nvPr/>
        </p:nvSpPr>
        <p:spPr>
          <a:xfrm>
            <a:off x="1774372" y="1564458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9840A-9E66-4F2B-B14D-9B1471395854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91495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944" y="0"/>
            <a:ext cx="9105900" cy="1325563"/>
          </a:xfrm>
        </p:spPr>
        <p:txBody>
          <a:bodyPr/>
          <a:lstStyle/>
          <a:p>
            <a:r>
              <a:rPr lang="en-US"/>
              <a:t>Inviting New Personnel (4/5)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4719" y="1092200"/>
            <a:ext cx="8686800" cy="374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How to Invite Personnel?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4719" y="1467104"/>
            <a:ext cx="8686800" cy="4400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If you have entered a valid email address, the system will return a “verification </a:t>
            </a:r>
            <a:br>
              <a:rPr lang="en-US" sz="1600">
                <a:solidFill>
                  <a:schemeClr val="accent1"/>
                </a:solidFill>
              </a:rPr>
            </a:br>
            <a:r>
              <a:rPr lang="en-US" sz="1600">
                <a:solidFill>
                  <a:schemeClr val="accent1"/>
                </a:solidFill>
              </a:rPr>
              <a:t>successful” status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If you’ve made any errors (such as </a:t>
            </a:r>
            <a:r>
              <a:rPr lang="en-US" sz="160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abc@acme.coz</a:t>
            </a:r>
            <a:r>
              <a:rPr lang="en-US" sz="1600">
                <a:solidFill>
                  <a:schemeClr val="accent1"/>
                </a:solidFill>
              </a:rPr>
              <a:t> rather than .com), LOS will return an error message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If you’ve entered the email address of a colleague who has already been invited, LOS will alert you that s/he has already been invited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600" b="1" i="1">
                <a:solidFill>
                  <a:srgbClr val="FF0000"/>
                </a:solidFill>
              </a:rPr>
              <a:t>PLEASE NOTE: If the personnel will not be managing vendor personnel in LOS, do NOT check the “Include LOS in email” box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Once the emails are verified, click the “Proceed to Invite” button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4719" y="583996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74372" y="1564458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1774372" y="3813630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422993" y="4161647"/>
            <a:ext cx="7406808" cy="1605000"/>
            <a:chOff x="540981" y="4138498"/>
            <a:chExt cx="8122831" cy="1760158"/>
          </a:xfrm>
          <a:solidFill>
            <a:schemeClr val="bg1"/>
          </a:solidFill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81" y="4138498"/>
              <a:ext cx="8122831" cy="1760158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4643340" y="4714799"/>
              <a:ext cx="597401" cy="853485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BAF1C0-AAFF-4989-91FA-53391D5490E3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411936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372" y="-20266"/>
            <a:ext cx="9105900" cy="1325563"/>
          </a:xfrm>
        </p:spPr>
        <p:txBody>
          <a:bodyPr/>
          <a:lstStyle/>
          <a:p>
            <a:r>
              <a:rPr lang="en-US"/>
              <a:t>Inviting New Personnel (5/5)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4719" y="1092200"/>
            <a:ext cx="8686800" cy="374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How to Invite Personnel?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4719" y="1467104"/>
            <a:ext cx="8686800" cy="4400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After clicking the “Proceed to Invite” button, LOS will provide the following message</a:t>
            </a:r>
          </a:p>
          <a:p>
            <a:pPr marL="228600" indent="-228600">
              <a:spcBef>
                <a:spcPts val="20400"/>
              </a:spcBef>
              <a:spcAft>
                <a:spcPts val="20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Click “OK” to complete the process and send invitations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4719" y="583996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74372" y="1564458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1774372" y="4432300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7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/>
          <a:stretch/>
        </p:blipFill>
        <p:spPr bwMode="auto">
          <a:xfrm>
            <a:off x="2487127" y="2151743"/>
            <a:ext cx="7221987" cy="199533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FA6EB-894D-45B4-9347-20F7BA750AFD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904664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0"/>
            <a:ext cx="9105900" cy="1325563"/>
          </a:xfrm>
        </p:spPr>
        <p:txBody>
          <a:bodyPr/>
          <a:lstStyle/>
          <a:p>
            <a:r>
              <a:rPr lang="en-US"/>
              <a:t>Example of an Invitation Email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E0182-3354-4554-ACF1-5EF6498B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396" y="980916"/>
            <a:ext cx="6545208" cy="5212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AEECC-AEF8-4214-9E4A-541E55E38A57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56230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52600" y="2"/>
            <a:ext cx="9814356" cy="916839"/>
          </a:xfrm>
        </p:spPr>
        <p:txBody>
          <a:bodyPr>
            <a:normAutofit/>
          </a:bodyPr>
          <a:lstStyle/>
          <a:p>
            <a:r>
              <a:rPr lang="en-US"/>
              <a:t>What You Will Learn from this Guide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52601" y="1092200"/>
            <a:ext cx="3047998" cy="4775200"/>
            <a:chOff x="228601" y="1092200"/>
            <a:chExt cx="3047998" cy="4775200"/>
          </a:xfrm>
          <a:solidFill>
            <a:schemeClr val="accent4"/>
          </a:solidFill>
        </p:grpSpPr>
        <p:sp>
          <p:nvSpPr>
            <p:cNvPr id="41" name="Rectangle 40"/>
            <p:cNvSpPr/>
            <p:nvPr/>
          </p:nvSpPr>
          <p:spPr>
            <a:xfrm>
              <a:off x="228601" y="1092201"/>
              <a:ext cx="3047164" cy="4775199"/>
            </a:xfrm>
            <a:prstGeom prst="rect">
              <a:avLst/>
            </a:prstGeom>
            <a:grpFill/>
            <a:ln w="952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bIns="182880" rtlCol="0" anchor="t" anchorCtr="0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chemeClr val="accent1"/>
                  </a:solidFill>
                </a:rPr>
                <a:t>You will be able to: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n-US">
                  <a:solidFill>
                    <a:schemeClr val="accent1"/>
                  </a:solidFill>
                </a:rPr>
                <a:t>Understand the function of the Line of Sight (LOS) system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n-US">
                  <a:solidFill>
                    <a:schemeClr val="accent1"/>
                  </a:solidFill>
                </a:rPr>
                <a:t>Gain Access to LOS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n-US">
                  <a:solidFill>
                    <a:schemeClr val="accent1"/>
                  </a:solidFill>
                </a:rPr>
                <a:t>Assign personnel </a:t>
              </a:r>
              <a:br>
                <a:rPr lang="en-US">
                  <a:solidFill>
                    <a:schemeClr val="accent1"/>
                  </a:solidFill>
                </a:rPr>
              </a:br>
              <a:r>
                <a:rPr lang="en-US">
                  <a:solidFill>
                    <a:schemeClr val="accent1"/>
                  </a:solidFill>
                </a:rPr>
                <a:t>in LOS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ü"/>
              </a:pPr>
              <a:r>
                <a:rPr lang="en-US">
                  <a:solidFill>
                    <a:schemeClr val="accent1"/>
                  </a:solidFill>
                </a:rPr>
                <a:t>Troubleshoot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8601" y="1092200"/>
              <a:ext cx="3047164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 flipH="1" flipV="1">
              <a:off x="3171824" y="1118391"/>
              <a:ext cx="104775" cy="9636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28601" y="5839968"/>
              <a:ext cx="3047164" cy="274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flipH="1">
              <a:off x="228601" y="5745509"/>
              <a:ext cx="109728" cy="100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ame 18"/>
          <p:cNvSpPr/>
          <p:nvPr/>
        </p:nvSpPr>
        <p:spPr>
          <a:xfrm>
            <a:off x="4811486" y="1092200"/>
            <a:ext cx="5627915" cy="4775200"/>
          </a:xfrm>
          <a:prstGeom prst="frame">
            <a:avLst>
              <a:gd name="adj1" fmla="val 2698"/>
            </a:avLst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C8694-A238-4F35-9F37-0A8FAC855895}"/>
              </a:ext>
            </a:extLst>
          </p:cNvPr>
          <p:cNvGrpSpPr/>
          <p:nvPr/>
        </p:nvGrpSpPr>
        <p:grpSpPr>
          <a:xfrm>
            <a:off x="11041494" y="5322887"/>
            <a:ext cx="665162" cy="544513"/>
            <a:chOff x="1193801" y="798513"/>
            <a:chExt cx="665162" cy="544513"/>
          </a:xfrm>
        </p:grpSpPr>
        <p:sp>
          <p:nvSpPr>
            <p:cNvPr id="13" name="Freeform 280">
              <a:extLst>
                <a:ext uri="{FF2B5EF4-FFF2-40B4-BE49-F238E27FC236}">
                  <a16:creationId xmlns:a16="http://schemas.microsoft.com/office/drawing/2014/main" id="{CBD96EB5-FD86-4C93-AC38-33A5353A24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3688" y="798513"/>
              <a:ext cx="155575" cy="134938"/>
            </a:xfrm>
            <a:custGeom>
              <a:avLst/>
              <a:gdLst>
                <a:gd name="T0" fmla="*/ 36 w 66"/>
                <a:gd name="T1" fmla="*/ 58 h 58"/>
                <a:gd name="T2" fmla="*/ 32 w 66"/>
                <a:gd name="T3" fmla="*/ 57 h 58"/>
                <a:gd name="T4" fmla="*/ 32 w 66"/>
                <a:gd name="T5" fmla="*/ 49 h 58"/>
                <a:gd name="T6" fmla="*/ 47 w 66"/>
                <a:gd name="T7" fmla="*/ 34 h 58"/>
                <a:gd name="T8" fmla="*/ 40 w 66"/>
                <a:gd name="T9" fmla="*/ 19 h 58"/>
                <a:gd name="T10" fmla="*/ 27 w 66"/>
                <a:gd name="T11" fmla="*/ 11 h 58"/>
                <a:gd name="T12" fmla="*/ 25 w 66"/>
                <a:gd name="T13" fmla="*/ 11 h 58"/>
                <a:gd name="T14" fmla="*/ 10 w 66"/>
                <a:gd name="T15" fmla="*/ 26 h 58"/>
                <a:gd name="T16" fmla="*/ 2 w 66"/>
                <a:gd name="T17" fmla="*/ 26 h 58"/>
                <a:gd name="T18" fmla="*/ 2 w 66"/>
                <a:gd name="T19" fmla="*/ 19 h 58"/>
                <a:gd name="T20" fmla="*/ 17 w 66"/>
                <a:gd name="T21" fmla="*/ 3 h 58"/>
                <a:gd name="T22" fmla="*/ 27 w 66"/>
                <a:gd name="T23" fmla="*/ 0 h 58"/>
                <a:gd name="T24" fmla="*/ 48 w 66"/>
                <a:gd name="T25" fmla="*/ 11 h 58"/>
                <a:gd name="T26" fmla="*/ 55 w 66"/>
                <a:gd name="T27" fmla="*/ 41 h 58"/>
                <a:gd name="T28" fmla="*/ 40 w 66"/>
                <a:gd name="T29" fmla="*/ 57 h 58"/>
                <a:gd name="T30" fmla="*/ 36 w 66"/>
                <a:gd name="T31" fmla="*/ 58 h 58"/>
                <a:gd name="T32" fmla="*/ 48 w 66"/>
                <a:gd name="T33" fmla="*/ 34 h 58"/>
                <a:gd name="T34" fmla="*/ 47 w 66"/>
                <a:gd name="T35" fmla="*/ 34 h 58"/>
                <a:gd name="T36" fmla="*/ 48 w 66"/>
                <a:gd name="T37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58">
                  <a:moveTo>
                    <a:pt x="36" y="58"/>
                  </a:moveTo>
                  <a:cubicBezTo>
                    <a:pt x="35" y="58"/>
                    <a:pt x="34" y="58"/>
                    <a:pt x="32" y="57"/>
                  </a:cubicBezTo>
                  <a:cubicBezTo>
                    <a:pt x="30" y="55"/>
                    <a:pt x="30" y="51"/>
                    <a:pt x="32" y="49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2"/>
                    <a:pt x="48" y="27"/>
                    <a:pt x="40" y="19"/>
                  </a:cubicBezTo>
                  <a:cubicBezTo>
                    <a:pt x="33" y="12"/>
                    <a:pt x="29" y="11"/>
                    <a:pt x="27" y="11"/>
                  </a:cubicBezTo>
                  <a:cubicBezTo>
                    <a:pt x="26" y="11"/>
                    <a:pt x="25" y="11"/>
                    <a:pt x="25" y="11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8"/>
                    <a:pt x="4" y="28"/>
                    <a:pt x="2" y="26"/>
                  </a:cubicBezTo>
                  <a:cubicBezTo>
                    <a:pt x="0" y="24"/>
                    <a:pt x="0" y="21"/>
                    <a:pt x="2" y="19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21" y="0"/>
                    <a:pt x="27" y="0"/>
                  </a:cubicBezTo>
                  <a:cubicBezTo>
                    <a:pt x="33" y="0"/>
                    <a:pt x="40" y="3"/>
                    <a:pt x="48" y="11"/>
                  </a:cubicBezTo>
                  <a:cubicBezTo>
                    <a:pt x="66" y="30"/>
                    <a:pt x="56" y="41"/>
                    <a:pt x="55" y="4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8"/>
                    <a:pt x="38" y="58"/>
                    <a:pt x="36" y="58"/>
                  </a:cubicBezTo>
                  <a:close/>
                  <a:moveTo>
                    <a:pt x="48" y="34"/>
                  </a:moveTo>
                  <a:cubicBezTo>
                    <a:pt x="48" y="34"/>
                    <a:pt x="48" y="34"/>
                    <a:pt x="47" y="34"/>
                  </a:cubicBezTo>
                  <a:lnTo>
                    <a:pt x="48" y="34"/>
                  </a:lnTo>
                  <a:close/>
                </a:path>
              </a:pathLst>
            </a:custGeom>
            <a:solidFill>
              <a:srgbClr val="009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81">
              <a:extLst>
                <a:ext uri="{FF2B5EF4-FFF2-40B4-BE49-F238E27FC236}">
                  <a16:creationId xmlns:a16="http://schemas.microsoft.com/office/drawing/2014/main" id="{F14FA496-4F50-44B6-AF6D-982A0898F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1" y="1185863"/>
              <a:ext cx="123825" cy="123825"/>
            </a:xfrm>
            <a:custGeom>
              <a:avLst/>
              <a:gdLst>
                <a:gd name="T0" fmla="*/ 6 w 53"/>
                <a:gd name="T1" fmla="*/ 53 h 53"/>
                <a:gd name="T2" fmla="*/ 2 w 53"/>
                <a:gd name="T3" fmla="*/ 52 h 53"/>
                <a:gd name="T4" fmla="*/ 0 w 53"/>
                <a:gd name="T5" fmla="*/ 46 h 53"/>
                <a:gd name="T6" fmla="*/ 12 w 53"/>
                <a:gd name="T7" fmla="*/ 4 h 53"/>
                <a:gd name="T8" fmla="*/ 19 w 53"/>
                <a:gd name="T9" fmla="*/ 0 h 53"/>
                <a:gd name="T10" fmla="*/ 22 w 53"/>
                <a:gd name="T11" fmla="*/ 7 h 53"/>
                <a:gd name="T12" fmla="*/ 13 w 53"/>
                <a:gd name="T13" fmla="*/ 40 h 53"/>
                <a:gd name="T14" fmla="*/ 46 w 53"/>
                <a:gd name="T15" fmla="*/ 31 h 53"/>
                <a:gd name="T16" fmla="*/ 53 w 53"/>
                <a:gd name="T17" fmla="*/ 35 h 53"/>
                <a:gd name="T18" fmla="*/ 49 w 53"/>
                <a:gd name="T19" fmla="*/ 42 h 53"/>
                <a:gd name="T20" fmla="*/ 7 w 53"/>
                <a:gd name="T21" fmla="*/ 53 h 53"/>
                <a:gd name="T22" fmla="*/ 6 w 53"/>
                <a:gd name="T2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3">
                  <a:moveTo>
                    <a:pt x="6" y="53"/>
                  </a:moveTo>
                  <a:cubicBezTo>
                    <a:pt x="4" y="53"/>
                    <a:pt x="3" y="53"/>
                    <a:pt x="2" y="52"/>
                  </a:cubicBezTo>
                  <a:cubicBezTo>
                    <a:pt x="1" y="50"/>
                    <a:pt x="0" y="48"/>
                    <a:pt x="0" y="4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1" y="1"/>
                    <a:pt x="23" y="4"/>
                    <a:pt x="22" y="7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9" y="30"/>
                    <a:pt x="52" y="32"/>
                    <a:pt x="53" y="35"/>
                  </a:cubicBezTo>
                  <a:cubicBezTo>
                    <a:pt x="53" y="38"/>
                    <a:pt x="52" y="41"/>
                    <a:pt x="49" y="4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6" y="53"/>
                    <a:pt x="6" y="53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82">
              <a:extLst>
                <a:ext uri="{FF2B5EF4-FFF2-40B4-BE49-F238E27FC236}">
                  <a16:creationId xmlns:a16="http://schemas.microsoft.com/office/drawing/2014/main" id="{65C60799-8DBE-42D2-85BB-F259AC5CB5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9201" y="838201"/>
              <a:ext cx="442912" cy="446088"/>
            </a:xfrm>
            <a:custGeom>
              <a:avLst/>
              <a:gdLst>
                <a:gd name="T0" fmla="*/ 36 w 190"/>
                <a:gd name="T1" fmla="*/ 191 h 191"/>
                <a:gd name="T2" fmla="*/ 33 w 190"/>
                <a:gd name="T3" fmla="*/ 189 h 191"/>
                <a:gd name="T4" fmla="*/ 2 w 190"/>
                <a:gd name="T5" fmla="*/ 159 h 191"/>
                <a:gd name="T6" fmla="*/ 2 w 190"/>
                <a:gd name="T7" fmla="*/ 151 h 191"/>
                <a:gd name="T8" fmla="*/ 150 w 190"/>
                <a:gd name="T9" fmla="*/ 2 h 191"/>
                <a:gd name="T10" fmla="*/ 154 w 190"/>
                <a:gd name="T11" fmla="*/ 0 h 191"/>
                <a:gd name="T12" fmla="*/ 158 w 190"/>
                <a:gd name="T13" fmla="*/ 2 h 191"/>
                <a:gd name="T14" fmla="*/ 188 w 190"/>
                <a:gd name="T15" fmla="*/ 32 h 191"/>
                <a:gd name="T16" fmla="*/ 188 w 190"/>
                <a:gd name="T17" fmla="*/ 40 h 191"/>
                <a:gd name="T18" fmla="*/ 40 w 190"/>
                <a:gd name="T19" fmla="*/ 189 h 191"/>
                <a:gd name="T20" fmla="*/ 36 w 190"/>
                <a:gd name="T21" fmla="*/ 191 h 191"/>
                <a:gd name="T22" fmla="*/ 14 w 190"/>
                <a:gd name="T23" fmla="*/ 155 h 191"/>
                <a:gd name="T24" fmla="*/ 36 w 190"/>
                <a:gd name="T25" fmla="*/ 178 h 191"/>
                <a:gd name="T26" fmla="*/ 177 w 190"/>
                <a:gd name="T27" fmla="*/ 36 h 191"/>
                <a:gd name="T28" fmla="*/ 154 w 190"/>
                <a:gd name="T29" fmla="*/ 13 h 191"/>
                <a:gd name="T30" fmla="*/ 14 w 190"/>
                <a:gd name="T3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191">
                  <a:moveTo>
                    <a:pt x="36" y="191"/>
                  </a:moveTo>
                  <a:cubicBezTo>
                    <a:pt x="35" y="191"/>
                    <a:pt x="34" y="190"/>
                    <a:pt x="33" y="18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56"/>
                    <a:pt x="0" y="153"/>
                    <a:pt x="2" y="15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0"/>
                    <a:pt x="153" y="0"/>
                    <a:pt x="154" y="0"/>
                  </a:cubicBezTo>
                  <a:cubicBezTo>
                    <a:pt x="155" y="0"/>
                    <a:pt x="157" y="0"/>
                    <a:pt x="158" y="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0" y="34"/>
                    <a:pt x="190" y="38"/>
                    <a:pt x="188" y="4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90"/>
                    <a:pt x="38" y="191"/>
                    <a:pt x="36" y="191"/>
                  </a:cubicBezTo>
                  <a:close/>
                  <a:moveTo>
                    <a:pt x="14" y="155"/>
                  </a:moveTo>
                  <a:cubicBezTo>
                    <a:pt x="36" y="178"/>
                    <a:pt x="36" y="178"/>
                    <a:pt x="36" y="178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4" y="155"/>
                  </a:ln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3">
              <a:extLst>
                <a:ext uri="{FF2B5EF4-FFF2-40B4-BE49-F238E27FC236}">
                  <a16:creationId xmlns:a16="http://schemas.microsoft.com/office/drawing/2014/main" id="{5BA274D5-2B52-4319-8529-4EEC49895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8288" y="882651"/>
              <a:ext cx="88900" cy="88900"/>
            </a:xfrm>
            <a:custGeom>
              <a:avLst/>
              <a:gdLst>
                <a:gd name="T0" fmla="*/ 32 w 38"/>
                <a:gd name="T1" fmla="*/ 38 h 38"/>
                <a:gd name="T2" fmla="*/ 28 w 38"/>
                <a:gd name="T3" fmla="*/ 36 h 38"/>
                <a:gd name="T4" fmla="*/ 2 w 38"/>
                <a:gd name="T5" fmla="*/ 9 h 38"/>
                <a:gd name="T6" fmla="*/ 2 w 38"/>
                <a:gd name="T7" fmla="*/ 2 h 38"/>
                <a:gd name="T8" fmla="*/ 9 w 38"/>
                <a:gd name="T9" fmla="*/ 2 h 38"/>
                <a:gd name="T10" fmla="*/ 36 w 38"/>
                <a:gd name="T11" fmla="*/ 28 h 38"/>
                <a:gd name="T12" fmla="*/ 36 w 38"/>
                <a:gd name="T13" fmla="*/ 36 h 38"/>
                <a:gd name="T14" fmla="*/ 32 w 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32" y="38"/>
                  </a:moveTo>
                  <a:cubicBezTo>
                    <a:pt x="31" y="38"/>
                    <a:pt x="29" y="37"/>
                    <a:pt x="28" y="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31"/>
                    <a:pt x="38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84">
              <a:extLst>
                <a:ext uri="{FF2B5EF4-FFF2-40B4-BE49-F238E27FC236}">
                  <a16:creationId xmlns:a16="http://schemas.microsoft.com/office/drawing/2014/main" id="{EA805384-2C69-4911-BA57-D32FBE835B8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230313" y="1343026"/>
              <a:ext cx="628650" cy="0"/>
            </a:xfrm>
            <a:prstGeom prst="line">
              <a:avLst/>
            </a:prstGeom>
            <a:noFill/>
            <a:ln w="19050" cap="rnd">
              <a:solidFill>
                <a:srgbClr val="009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4B9506-1EA0-431E-8204-29AC73A4D673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099" y="1366875"/>
            <a:ext cx="4234002" cy="42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7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9105900" cy="1325563"/>
          </a:xfrm>
        </p:spPr>
        <p:txBody>
          <a:bodyPr/>
          <a:lstStyle/>
          <a:p>
            <a:r>
              <a:rPr lang="en-US"/>
              <a:t>Removing Personnel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1" y="1700467"/>
            <a:ext cx="8966734" cy="36382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Remove check mark next to the name in Select column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Save changes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Confirm you want to continue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Verify green box with confirmation message appears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7801" y="5314459"/>
            <a:ext cx="896673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941" y="3182177"/>
            <a:ext cx="8429518" cy="20150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447801" y="1325563"/>
            <a:ext cx="8966734" cy="374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Add or Remove Personnel at Any Time During the Program as changes occur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785D9-D7EC-40C3-960B-66B7F09E584A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0954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9105900" cy="1325563"/>
          </a:xfrm>
        </p:spPr>
        <p:txBody>
          <a:bodyPr/>
          <a:lstStyle/>
          <a:p>
            <a:r>
              <a:rPr lang="en-US"/>
              <a:t>Removing Personnel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38300" y="6063335"/>
            <a:ext cx="8686800" cy="24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38300" y="1492923"/>
            <a:ext cx="8203046" cy="1692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Remove personnel from active Program records as soon as they leave your organization or no longer work on Pfizer projects. 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b="1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+mj-lt"/>
                <a:cs typeface="Arial"/>
              </a:rPr>
              <a:t>Next, </a:t>
            </a:r>
            <a:r>
              <a:rPr lang="en-US" b="1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place a ticket</a:t>
            </a:r>
            <a:r>
              <a:rPr lang="en-US" b="1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Arial"/>
              </a:rPr>
              <a:t> </a:t>
            </a:r>
            <a:r>
              <a:rPr lang="en-US" b="1">
                <a:solidFill>
                  <a:schemeClr val="bg1"/>
                </a:solidFill>
                <a:latin typeface="+mj-lt"/>
                <a:cs typeface="Arial"/>
              </a:rPr>
              <a:t>through the ‘Get Support’ option to have the account deactivated</a:t>
            </a:r>
            <a:endParaRPr lang="en-US">
              <a:solidFill>
                <a:schemeClr val="bg1"/>
              </a:solidFill>
              <a:ea typeface="Open Sans"/>
              <a:cs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773" y="1013548"/>
            <a:ext cx="2104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IMPORTANT!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562EC-09C0-4023-98D7-64DD92C4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022" y="3352658"/>
            <a:ext cx="7143750" cy="246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B2F085-373B-4AC4-AE85-39B14D871D1A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717968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51" y="-175907"/>
            <a:ext cx="10475513" cy="1325563"/>
          </a:xfrm>
        </p:spPr>
        <p:txBody>
          <a:bodyPr/>
          <a:lstStyle/>
          <a:p>
            <a:r>
              <a:rPr lang="en-US"/>
              <a:t>Creating an LMS Account: LMS Landing Page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22" y="986339"/>
            <a:ext cx="5233525" cy="51257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6371922" y="963479"/>
            <a:ext cx="5321541" cy="5189271"/>
            <a:chOff x="4938337" y="800759"/>
            <a:chExt cx="5131193" cy="5189271"/>
          </a:xfrm>
        </p:grpSpPr>
        <p:sp>
          <p:nvSpPr>
            <p:cNvPr id="4" name="Rectangle 3"/>
            <p:cNvSpPr/>
            <p:nvPr/>
          </p:nvSpPr>
          <p:spPr>
            <a:xfrm>
              <a:off x="4938339" y="828681"/>
              <a:ext cx="5131191" cy="51206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bIns="274320" rtlCol="0" anchor="t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accent1"/>
                  </a:solidFill>
                </a:rPr>
                <a:t>When you click the link in the email from LOS, it will bring you to this page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accent1"/>
                  </a:solidFill>
                </a:rPr>
                <a:t>Click on the “Create your own account” link to set up your account in LMS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Input your email address as your username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You will also designate your password</a:t>
              </a:r>
            </a:p>
            <a:p>
              <a:pPr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600">
                  <a:solidFill>
                    <a:schemeClr val="accent1"/>
                  </a:solidFill>
                </a:rPr>
                <a:t>Pfizer Sponsor should be input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Remember – it takes </a:t>
              </a:r>
              <a:br>
                <a:rPr lang="en-US" sz="1600">
                  <a:solidFill>
                    <a:schemeClr val="accent1"/>
                  </a:solidFill>
                </a:rPr>
              </a:br>
              <a:r>
                <a:rPr lang="en-US" sz="1600">
                  <a:solidFill>
                    <a:schemeClr val="accent1"/>
                  </a:solidFill>
                </a:rPr>
                <a:t>24-48 hours for Pfizer to approve the creation of your account. Personnel should not attempt login before the approval email is received.</a:t>
              </a:r>
            </a:p>
            <a:p>
              <a:pPr marL="685800"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If the approval email doesn’t arrive within 72 hrs., contact your Pfizer Contact Point for follow up</a:t>
              </a:r>
            </a:p>
            <a:p>
              <a:pPr marL="685800" lvl="1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Don’t forget to check your junk/spam folder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38339" y="800759"/>
              <a:ext cx="513119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8337" y="5944311"/>
              <a:ext cx="5131192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Isosceles Triangle 14"/>
          <p:cNvSpPr/>
          <p:nvPr/>
        </p:nvSpPr>
        <p:spPr>
          <a:xfrm flipH="1" flipV="1">
            <a:off x="11579164" y="1009198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6371922" y="6010669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E6151-3A9B-4916-87B9-DD657C0B0E32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092091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577" y="0"/>
            <a:ext cx="9105900" cy="1325563"/>
          </a:xfrm>
        </p:spPr>
        <p:txBody>
          <a:bodyPr>
            <a:normAutofit fontScale="90000"/>
          </a:bodyPr>
          <a:lstStyle/>
          <a:p>
            <a:r>
              <a:rPr lang="en-US"/>
              <a:t>Creating an LMS Account:</a:t>
            </a:r>
            <a:br>
              <a:rPr lang="en-US"/>
            </a:br>
            <a:r>
              <a:rPr lang="en-US"/>
              <a:t>Account Approval Notification Will Be 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6E3A9-A44C-4ED3-896B-80B42A32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322" y="1094428"/>
            <a:ext cx="6341355" cy="5043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FD302-DCC1-433A-8308-8369730BC3E5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959299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9105900" cy="1325563"/>
          </a:xfrm>
        </p:spPr>
        <p:txBody>
          <a:bodyPr/>
          <a:lstStyle/>
          <a:p>
            <a:r>
              <a:rPr lang="en-US"/>
              <a:t>Completing Training: The “YRR for Vendors” Course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4719" y="1831788"/>
            <a:ext cx="8686800" cy="40356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>
              <a:buClr>
                <a:schemeClr val="accent1"/>
              </a:buClr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4719" y="583996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0481" y="1471705"/>
            <a:ext cx="8686800" cy="3749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Click the ‘Start’ Button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4414B0-96E9-40C9-9D8B-49D5D979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93" y="2023441"/>
            <a:ext cx="7877175" cy="3667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87947" y="2714625"/>
            <a:ext cx="2233564" cy="2232765"/>
            <a:chOff x="6071192" y="3986557"/>
            <a:chExt cx="2233564" cy="1097797"/>
          </a:xfrm>
        </p:grpSpPr>
        <p:sp>
          <p:nvSpPr>
            <p:cNvPr id="15" name="TextBox 14"/>
            <p:cNvSpPr txBox="1"/>
            <p:nvPr/>
          </p:nvSpPr>
          <p:spPr>
            <a:xfrm>
              <a:off x="6071192" y="4776577"/>
              <a:ext cx="170120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sp>
          <p:nvSpPr>
            <p:cNvPr id="17" name="Down Arrow 16"/>
            <p:cNvSpPr/>
            <p:nvPr/>
          </p:nvSpPr>
          <p:spPr bwMode="auto">
            <a:xfrm rot="12828751">
              <a:off x="7615150" y="3986557"/>
              <a:ext cx="689606" cy="147233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</a:pPr>
              <a:endParaRPr lang="en-US" sz="800"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457311-86C8-404F-8342-7ACFA8501C9E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4236776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97" y="3504"/>
            <a:ext cx="10674417" cy="1325563"/>
          </a:xfrm>
        </p:spPr>
        <p:txBody>
          <a:bodyPr>
            <a:normAutofit fontScale="90000"/>
          </a:bodyPr>
          <a:lstStyle/>
          <a:p>
            <a:r>
              <a:rPr lang="en-US"/>
              <a:t>Completing Training: The “The Line of Sight (LOS) Guide for Vendor and Agency Partners ” Course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2844" y="1556645"/>
            <a:ext cx="8686800" cy="3943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>
              <a:buClr>
                <a:schemeClr val="accent1"/>
              </a:buClr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4719" y="538276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21144" y="1600893"/>
            <a:ext cx="7946450" cy="3739156"/>
            <a:chOff x="600894" y="1937654"/>
            <a:chExt cx="7946450" cy="37391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894" y="1937654"/>
              <a:ext cx="7946450" cy="2976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25526" y="5369033"/>
              <a:ext cx="170120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50969" y="1170806"/>
            <a:ext cx="8686800" cy="903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Click the ‘Register’ Button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5551716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Then, Select the Start Button for the Language of Your Choice</a:t>
            </a:r>
          </a:p>
        </p:txBody>
      </p:sp>
      <p:sp>
        <p:nvSpPr>
          <p:cNvPr id="13" name="Down Arrow 16">
            <a:extLst>
              <a:ext uri="{FF2B5EF4-FFF2-40B4-BE49-F238E27FC236}">
                <a16:creationId xmlns:a16="http://schemas.microsoft.com/office/drawing/2014/main" id="{A0C485FA-44C9-458D-AEF9-5FDC33076253}"/>
              </a:ext>
            </a:extLst>
          </p:cNvPr>
          <p:cNvSpPr/>
          <p:nvPr/>
        </p:nvSpPr>
        <p:spPr bwMode="auto">
          <a:xfrm rot="12828751">
            <a:off x="9241737" y="4472158"/>
            <a:ext cx="689606" cy="29945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90000"/>
            </a:pPr>
            <a:endParaRPr lang="en-US" sz="80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19133-6FD8-4C55-8E51-0A6D8C6AF688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702035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752600" y="5866060"/>
            <a:ext cx="6157912" cy="2042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rgbClr val="FF0000"/>
                </a:solidFill>
              </a:rPr>
              <a:t>** NOTE: Save these emails for future reference**.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80F28-FFAD-4DEE-B336-1C91819C37A9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48185" y="404166"/>
            <a:ext cx="5262329" cy="546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Completing Training: Confirmation of Completion Will Be Sent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05437" y="1072418"/>
            <a:ext cx="4467691" cy="4227501"/>
            <a:chOff x="6732588" y="1820863"/>
            <a:chExt cx="590550" cy="558801"/>
          </a:xfrm>
        </p:grpSpPr>
        <p:sp>
          <p:nvSpPr>
            <p:cNvPr id="9" name="Line 308"/>
            <p:cNvSpPr>
              <a:spLocks noChangeShapeType="1"/>
            </p:cNvSpPr>
            <p:nvPr userDrawn="1"/>
          </p:nvSpPr>
          <p:spPr bwMode="auto">
            <a:xfrm>
              <a:off x="7032626" y="1820863"/>
              <a:ext cx="0" cy="57150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09"/>
            <p:cNvSpPr>
              <a:spLocks noChangeShapeType="1"/>
            </p:cNvSpPr>
            <p:nvPr userDrawn="1"/>
          </p:nvSpPr>
          <p:spPr bwMode="auto">
            <a:xfrm>
              <a:off x="7032626" y="2324101"/>
              <a:ext cx="0" cy="55563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10"/>
            <p:cNvSpPr>
              <a:spLocks noChangeShapeType="1"/>
            </p:cNvSpPr>
            <p:nvPr userDrawn="1"/>
          </p:nvSpPr>
          <p:spPr bwMode="auto">
            <a:xfrm flipH="1">
              <a:off x="7191376" y="1898651"/>
              <a:ext cx="39687" cy="36513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11"/>
            <p:cNvSpPr>
              <a:spLocks noChangeShapeType="1"/>
            </p:cNvSpPr>
            <p:nvPr userDrawn="1"/>
          </p:nvSpPr>
          <p:spPr bwMode="auto">
            <a:xfrm flipH="1">
              <a:off x="7265988" y="2111376"/>
              <a:ext cx="57150" cy="0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12"/>
            <p:cNvSpPr>
              <a:spLocks noChangeShapeType="1"/>
            </p:cNvSpPr>
            <p:nvPr userDrawn="1"/>
          </p:nvSpPr>
          <p:spPr bwMode="auto">
            <a:xfrm flipH="1" flipV="1">
              <a:off x="7185026" y="2276476"/>
              <a:ext cx="39687" cy="39688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13"/>
            <p:cNvSpPr>
              <a:spLocks noChangeShapeType="1"/>
            </p:cNvSpPr>
            <p:nvPr userDrawn="1"/>
          </p:nvSpPr>
          <p:spPr bwMode="auto">
            <a:xfrm>
              <a:off x="6829426" y="1898651"/>
              <a:ext cx="39687" cy="36513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14"/>
            <p:cNvSpPr>
              <a:spLocks noChangeShapeType="1"/>
            </p:cNvSpPr>
            <p:nvPr userDrawn="1"/>
          </p:nvSpPr>
          <p:spPr bwMode="auto">
            <a:xfrm>
              <a:off x="6732588" y="2101851"/>
              <a:ext cx="52387" cy="0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15"/>
            <p:cNvSpPr>
              <a:spLocks noChangeShapeType="1"/>
            </p:cNvSpPr>
            <p:nvPr userDrawn="1"/>
          </p:nvSpPr>
          <p:spPr bwMode="auto">
            <a:xfrm flipV="1">
              <a:off x="6823076" y="2276476"/>
              <a:ext cx="36512" cy="39688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16"/>
            <p:cNvSpPr>
              <a:spLocks noEditPoints="1"/>
            </p:cNvSpPr>
            <p:nvPr userDrawn="1"/>
          </p:nvSpPr>
          <p:spPr bwMode="auto">
            <a:xfrm>
              <a:off x="6843713" y="1917701"/>
              <a:ext cx="366712" cy="366713"/>
            </a:xfrm>
            <a:custGeom>
              <a:avLst/>
              <a:gdLst>
                <a:gd name="T0" fmla="*/ 71 w 157"/>
                <a:gd name="T1" fmla="*/ 148 h 157"/>
                <a:gd name="T2" fmla="*/ 49 w 157"/>
                <a:gd name="T3" fmla="*/ 147 h 157"/>
                <a:gd name="T4" fmla="*/ 26 w 157"/>
                <a:gd name="T5" fmla="*/ 137 h 157"/>
                <a:gd name="T6" fmla="*/ 13 w 157"/>
                <a:gd name="T7" fmla="*/ 114 h 157"/>
                <a:gd name="T8" fmla="*/ 11 w 157"/>
                <a:gd name="T9" fmla="*/ 92 h 157"/>
                <a:gd name="T10" fmla="*/ 0 w 157"/>
                <a:gd name="T11" fmla="*/ 78 h 157"/>
                <a:gd name="T12" fmla="*/ 8 w 157"/>
                <a:gd name="T13" fmla="*/ 54 h 157"/>
                <a:gd name="T14" fmla="*/ 23 w 157"/>
                <a:gd name="T15" fmla="*/ 37 h 157"/>
                <a:gd name="T16" fmla="*/ 34 w 157"/>
                <a:gd name="T17" fmla="*/ 18 h 157"/>
                <a:gd name="T18" fmla="*/ 55 w 157"/>
                <a:gd name="T19" fmla="*/ 3 h 157"/>
                <a:gd name="T20" fmla="*/ 81 w 157"/>
                <a:gd name="T21" fmla="*/ 4 h 157"/>
                <a:gd name="T22" fmla="*/ 101 w 157"/>
                <a:gd name="T23" fmla="*/ 12 h 157"/>
                <a:gd name="T24" fmla="*/ 122 w 157"/>
                <a:gd name="T25" fmla="*/ 18 h 157"/>
                <a:gd name="T26" fmla="*/ 143 w 157"/>
                <a:gd name="T27" fmla="*/ 33 h 157"/>
                <a:gd name="T28" fmla="*/ 151 w 157"/>
                <a:gd name="T29" fmla="*/ 57 h 157"/>
                <a:gd name="T30" fmla="*/ 149 w 157"/>
                <a:gd name="T31" fmla="*/ 79 h 157"/>
                <a:gd name="T32" fmla="*/ 150 w 157"/>
                <a:gd name="T33" fmla="*/ 101 h 157"/>
                <a:gd name="T34" fmla="*/ 142 w 157"/>
                <a:gd name="T35" fmla="*/ 125 h 157"/>
                <a:gd name="T36" fmla="*/ 122 w 157"/>
                <a:gd name="T37" fmla="*/ 140 h 157"/>
                <a:gd name="T38" fmla="*/ 110 w 157"/>
                <a:gd name="T39" fmla="*/ 147 h 157"/>
                <a:gd name="T40" fmla="*/ 87 w 157"/>
                <a:gd name="T41" fmla="*/ 157 h 157"/>
                <a:gd name="T42" fmla="*/ 72 w 157"/>
                <a:gd name="T43" fmla="*/ 141 h 157"/>
                <a:gd name="T44" fmla="*/ 86 w 157"/>
                <a:gd name="T45" fmla="*/ 150 h 157"/>
                <a:gd name="T46" fmla="*/ 112 w 157"/>
                <a:gd name="T47" fmla="*/ 144 h 157"/>
                <a:gd name="T48" fmla="*/ 115 w 157"/>
                <a:gd name="T49" fmla="*/ 141 h 157"/>
                <a:gd name="T50" fmla="*/ 137 w 157"/>
                <a:gd name="T51" fmla="*/ 121 h 157"/>
                <a:gd name="T52" fmla="*/ 149 w 157"/>
                <a:gd name="T53" fmla="*/ 94 h 157"/>
                <a:gd name="T54" fmla="*/ 142 w 157"/>
                <a:gd name="T55" fmla="*/ 79 h 157"/>
                <a:gd name="T56" fmla="*/ 149 w 157"/>
                <a:gd name="T57" fmla="*/ 64 h 157"/>
                <a:gd name="T58" fmla="*/ 137 w 157"/>
                <a:gd name="T59" fmla="*/ 37 h 157"/>
                <a:gd name="T60" fmla="*/ 116 w 157"/>
                <a:gd name="T61" fmla="*/ 17 h 157"/>
                <a:gd name="T62" fmla="*/ 99 w 157"/>
                <a:gd name="T63" fmla="*/ 19 h 157"/>
                <a:gd name="T64" fmla="*/ 87 w 157"/>
                <a:gd name="T65" fmla="*/ 7 h 157"/>
                <a:gd name="T66" fmla="*/ 57 w 157"/>
                <a:gd name="T67" fmla="*/ 10 h 157"/>
                <a:gd name="T68" fmla="*/ 32 w 157"/>
                <a:gd name="T69" fmla="*/ 25 h 157"/>
                <a:gd name="T70" fmla="*/ 28 w 157"/>
                <a:gd name="T71" fmla="*/ 41 h 157"/>
                <a:gd name="T72" fmla="*/ 14 w 157"/>
                <a:gd name="T73" fmla="*/ 49 h 157"/>
                <a:gd name="T74" fmla="*/ 7 w 157"/>
                <a:gd name="T75" fmla="*/ 78 h 157"/>
                <a:gd name="T76" fmla="*/ 17 w 157"/>
                <a:gd name="T77" fmla="*/ 91 h 157"/>
                <a:gd name="T78" fmla="*/ 14 w 157"/>
                <a:gd name="T79" fmla="*/ 107 h 157"/>
                <a:gd name="T80" fmla="*/ 31 w 157"/>
                <a:gd name="T81" fmla="*/ 131 h 157"/>
                <a:gd name="T82" fmla="*/ 56 w 157"/>
                <a:gd name="T83" fmla="*/ 146 h 157"/>
                <a:gd name="T84" fmla="*/ 70 w 157"/>
                <a:gd name="T85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157">
                  <a:moveTo>
                    <a:pt x="86" y="157"/>
                  </a:moveTo>
                  <a:cubicBezTo>
                    <a:pt x="83" y="157"/>
                    <a:pt x="81" y="156"/>
                    <a:pt x="80" y="153"/>
                  </a:cubicBezTo>
                  <a:cubicBezTo>
                    <a:pt x="78" y="150"/>
                    <a:pt x="75" y="148"/>
                    <a:pt x="71" y="148"/>
                  </a:cubicBezTo>
                  <a:cubicBezTo>
                    <a:pt x="68" y="148"/>
                    <a:pt x="64" y="149"/>
                    <a:pt x="62" y="151"/>
                  </a:cubicBezTo>
                  <a:cubicBezTo>
                    <a:pt x="60" y="153"/>
                    <a:pt x="57" y="154"/>
                    <a:pt x="54" y="153"/>
                  </a:cubicBezTo>
                  <a:cubicBezTo>
                    <a:pt x="51" y="152"/>
                    <a:pt x="49" y="150"/>
                    <a:pt x="49" y="147"/>
                  </a:cubicBezTo>
                  <a:cubicBezTo>
                    <a:pt x="49" y="144"/>
                    <a:pt x="47" y="141"/>
                    <a:pt x="44" y="139"/>
                  </a:cubicBezTo>
                  <a:cubicBezTo>
                    <a:pt x="41" y="137"/>
                    <a:pt x="37" y="137"/>
                    <a:pt x="34" y="138"/>
                  </a:cubicBezTo>
                  <a:cubicBezTo>
                    <a:pt x="31" y="139"/>
                    <a:pt x="28" y="139"/>
                    <a:pt x="26" y="137"/>
                  </a:cubicBezTo>
                  <a:cubicBezTo>
                    <a:pt x="24" y="135"/>
                    <a:pt x="23" y="132"/>
                    <a:pt x="24" y="129"/>
                  </a:cubicBezTo>
                  <a:cubicBezTo>
                    <a:pt x="25" y="126"/>
                    <a:pt x="24" y="122"/>
                    <a:pt x="22" y="119"/>
                  </a:cubicBezTo>
                  <a:cubicBezTo>
                    <a:pt x="20" y="116"/>
                    <a:pt x="17" y="115"/>
                    <a:pt x="13" y="114"/>
                  </a:cubicBezTo>
                  <a:cubicBezTo>
                    <a:pt x="10" y="114"/>
                    <a:pt x="8" y="113"/>
                    <a:pt x="7" y="110"/>
                  </a:cubicBezTo>
                  <a:cubicBezTo>
                    <a:pt x="6" y="107"/>
                    <a:pt x="6" y="104"/>
                    <a:pt x="8" y="102"/>
                  </a:cubicBezTo>
                  <a:cubicBezTo>
                    <a:pt x="10" y="99"/>
                    <a:pt x="11" y="96"/>
                    <a:pt x="11" y="92"/>
                  </a:cubicBezTo>
                  <a:cubicBezTo>
                    <a:pt x="10" y="89"/>
                    <a:pt x="8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" y="83"/>
                    <a:pt x="0" y="81"/>
                    <a:pt x="0" y="78"/>
                  </a:cubicBezTo>
                  <a:cubicBezTo>
                    <a:pt x="0" y="75"/>
                    <a:pt x="2" y="73"/>
                    <a:pt x="4" y="71"/>
                  </a:cubicBezTo>
                  <a:cubicBezTo>
                    <a:pt x="8" y="70"/>
                    <a:pt x="10" y="67"/>
                    <a:pt x="11" y="63"/>
                  </a:cubicBezTo>
                  <a:cubicBezTo>
                    <a:pt x="12" y="60"/>
                    <a:pt x="11" y="56"/>
                    <a:pt x="8" y="54"/>
                  </a:cubicBezTo>
                  <a:cubicBezTo>
                    <a:pt x="7" y="52"/>
                    <a:pt x="6" y="49"/>
                    <a:pt x="7" y="46"/>
                  </a:cubicBezTo>
                  <a:cubicBezTo>
                    <a:pt x="8" y="43"/>
                    <a:pt x="11" y="42"/>
                    <a:pt x="14" y="42"/>
                  </a:cubicBezTo>
                  <a:cubicBezTo>
                    <a:pt x="17" y="42"/>
                    <a:pt x="21" y="40"/>
                    <a:pt x="23" y="37"/>
                  </a:cubicBezTo>
                  <a:cubicBezTo>
                    <a:pt x="25" y="34"/>
                    <a:pt x="26" y="31"/>
                    <a:pt x="25" y="27"/>
                  </a:cubicBezTo>
                  <a:cubicBezTo>
                    <a:pt x="24" y="24"/>
                    <a:pt x="25" y="22"/>
                    <a:pt x="27" y="20"/>
                  </a:cubicBezTo>
                  <a:cubicBezTo>
                    <a:pt x="29" y="18"/>
                    <a:pt x="32" y="17"/>
                    <a:pt x="34" y="18"/>
                  </a:cubicBezTo>
                  <a:cubicBezTo>
                    <a:pt x="38" y="20"/>
                    <a:pt x="41" y="19"/>
                    <a:pt x="45" y="18"/>
                  </a:cubicBezTo>
                  <a:cubicBezTo>
                    <a:pt x="48" y="16"/>
                    <a:pt x="50" y="13"/>
                    <a:pt x="50" y="10"/>
                  </a:cubicBezTo>
                  <a:cubicBezTo>
                    <a:pt x="51" y="7"/>
                    <a:pt x="52" y="4"/>
                    <a:pt x="55" y="3"/>
                  </a:cubicBezTo>
                  <a:cubicBezTo>
                    <a:pt x="58" y="3"/>
                    <a:pt x="61" y="3"/>
                    <a:pt x="63" y="5"/>
                  </a:cubicBezTo>
                  <a:cubicBezTo>
                    <a:pt x="65" y="8"/>
                    <a:pt x="69" y="9"/>
                    <a:pt x="72" y="9"/>
                  </a:cubicBezTo>
                  <a:cubicBezTo>
                    <a:pt x="76" y="9"/>
                    <a:pt x="79" y="7"/>
                    <a:pt x="81" y="4"/>
                  </a:cubicBezTo>
                  <a:cubicBezTo>
                    <a:pt x="82" y="1"/>
                    <a:pt x="85" y="0"/>
                    <a:pt x="88" y="0"/>
                  </a:cubicBezTo>
                  <a:cubicBezTo>
                    <a:pt x="91" y="1"/>
                    <a:pt x="93" y="2"/>
                    <a:pt x="94" y="5"/>
                  </a:cubicBezTo>
                  <a:cubicBezTo>
                    <a:pt x="95" y="9"/>
                    <a:pt x="98" y="11"/>
                    <a:pt x="101" y="12"/>
                  </a:cubicBezTo>
                  <a:cubicBezTo>
                    <a:pt x="104" y="13"/>
                    <a:pt x="108" y="13"/>
                    <a:pt x="111" y="11"/>
                  </a:cubicBezTo>
                  <a:cubicBezTo>
                    <a:pt x="113" y="9"/>
                    <a:pt x="116" y="9"/>
                    <a:pt x="119" y="11"/>
                  </a:cubicBezTo>
                  <a:cubicBezTo>
                    <a:pt x="121" y="12"/>
                    <a:pt x="123" y="15"/>
                    <a:pt x="122" y="18"/>
                  </a:cubicBezTo>
                  <a:cubicBezTo>
                    <a:pt x="122" y="21"/>
                    <a:pt x="123" y="25"/>
                    <a:pt x="126" y="27"/>
                  </a:cubicBezTo>
                  <a:cubicBezTo>
                    <a:pt x="129" y="29"/>
                    <a:pt x="132" y="30"/>
                    <a:pt x="136" y="30"/>
                  </a:cubicBezTo>
                  <a:cubicBezTo>
                    <a:pt x="139" y="29"/>
                    <a:pt x="141" y="30"/>
                    <a:pt x="143" y="33"/>
                  </a:cubicBezTo>
                  <a:cubicBezTo>
                    <a:pt x="145" y="35"/>
                    <a:pt x="145" y="38"/>
                    <a:pt x="143" y="41"/>
                  </a:cubicBezTo>
                  <a:cubicBezTo>
                    <a:pt x="142" y="44"/>
                    <a:pt x="142" y="47"/>
                    <a:pt x="143" y="51"/>
                  </a:cubicBezTo>
                  <a:cubicBezTo>
                    <a:pt x="144" y="54"/>
                    <a:pt x="147" y="56"/>
                    <a:pt x="151" y="57"/>
                  </a:cubicBezTo>
                  <a:cubicBezTo>
                    <a:pt x="153" y="58"/>
                    <a:pt x="156" y="60"/>
                    <a:pt x="156" y="63"/>
                  </a:cubicBezTo>
                  <a:cubicBezTo>
                    <a:pt x="157" y="66"/>
                    <a:pt x="156" y="68"/>
                    <a:pt x="153" y="70"/>
                  </a:cubicBezTo>
                  <a:cubicBezTo>
                    <a:pt x="151" y="72"/>
                    <a:pt x="149" y="75"/>
                    <a:pt x="149" y="79"/>
                  </a:cubicBezTo>
                  <a:cubicBezTo>
                    <a:pt x="149" y="83"/>
                    <a:pt x="150" y="86"/>
                    <a:pt x="153" y="88"/>
                  </a:cubicBezTo>
                  <a:cubicBezTo>
                    <a:pt x="155" y="90"/>
                    <a:pt x="156" y="93"/>
                    <a:pt x="156" y="95"/>
                  </a:cubicBezTo>
                  <a:cubicBezTo>
                    <a:pt x="155" y="98"/>
                    <a:pt x="153" y="100"/>
                    <a:pt x="150" y="101"/>
                  </a:cubicBezTo>
                  <a:cubicBezTo>
                    <a:pt x="147" y="102"/>
                    <a:pt x="144" y="104"/>
                    <a:pt x="143" y="107"/>
                  </a:cubicBezTo>
                  <a:cubicBezTo>
                    <a:pt x="141" y="111"/>
                    <a:pt x="141" y="114"/>
                    <a:pt x="143" y="117"/>
                  </a:cubicBezTo>
                  <a:cubicBezTo>
                    <a:pt x="144" y="120"/>
                    <a:pt x="144" y="123"/>
                    <a:pt x="142" y="125"/>
                  </a:cubicBezTo>
                  <a:cubicBezTo>
                    <a:pt x="141" y="128"/>
                    <a:pt x="138" y="129"/>
                    <a:pt x="135" y="128"/>
                  </a:cubicBezTo>
                  <a:cubicBezTo>
                    <a:pt x="132" y="127"/>
                    <a:pt x="128" y="128"/>
                    <a:pt x="125" y="131"/>
                  </a:cubicBezTo>
                  <a:cubicBezTo>
                    <a:pt x="123" y="133"/>
                    <a:pt x="121" y="136"/>
                    <a:pt x="122" y="140"/>
                  </a:cubicBezTo>
                  <a:cubicBezTo>
                    <a:pt x="122" y="143"/>
                    <a:pt x="120" y="146"/>
                    <a:pt x="118" y="147"/>
                  </a:cubicBezTo>
                  <a:cubicBezTo>
                    <a:pt x="115" y="148"/>
                    <a:pt x="112" y="148"/>
                    <a:pt x="110" y="147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107" y="145"/>
                    <a:pt x="103" y="144"/>
                    <a:pt x="100" y="145"/>
                  </a:cubicBezTo>
                  <a:cubicBezTo>
                    <a:pt x="97" y="146"/>
                    <a:pt x="94" y="149"/>
                    <a:pt x="93" y="152"/>
                  </a:cubicBezTo>
                  <a:cubicBezTo>
                    <a:pt x="92" y="155"/>
                    <a:pt x="90" y="157"/>
                    <a:pt x="87" y="157"/>
                  </a:cubicBezTo>
                  <a:cubicBezTo>
                    <a:pt x="86" y="157"/>
                    <a:pt x="86" y="157"/>
                    <a:pt x="86" y="157"/>
                  </a:cubicBezTo>
                  <a:close/>
                  <a:moveTo>
                    <a:pt x="70" y="141"/>
                  </a:moveTo>
                  <a:cubicBezTo>
                    <a:pt x="71" y="141"/>
                    <a:pt x="71" y="141"/>
                    <a:pt x="72" y="141"/>
                  </a:cubicBezTo>
                  <a:cubicBezTo>
                    <a:pt x="78" y="142"/>
                    <a:pt x="83" y="145"/>
                    <a:pt x="86" y="150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8" y="144"/>
                    <a:pt x="93" y="140"/>
                    <a:pt x="98" y="138"/>
                  </a:cubicBezTo>
                  <a:cubicBezTo>
                    <a:pt x="103" y="137"/>
                    <a:pt x="109" y="138"/>
                    <a:pt x="114" y="141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4" y="135"/>
                    <a:pt x="116" y="129"/>
                    <a:pt x="121" y="126"/>
                  </a:cubicBezTo>
                  <a:cubicBezTo>
                    <a:pt x="125" y="122"/>
                    <a:pt x="131" y="120"/>
                    <a:pt x="136" y="121"/>
                  </a:cubicBezTo>
                  <a:cubicBezTo>
                    <a:pt x="136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4" y="116"/>
                    <a:pt x="134" y="110"/>
                    <a:pt x="136" y="104"/>
                  </a:cubicBezTo>
                  <a:cubicBezTo>
                    <a:pt x="139" y="99"/>
                    <a:pt x="143" y="96"/>
                    <a:pt x="149" y="94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4" y="90"/>
                    <a:pt x="142" y="85"/>
                    <a:pt x="142" y="79"/>
                  </a:cubicBezTo>
                  <a:cubicBezTo>
                    <a:pt x="142" y="73"/>
                    <a:pt x="145" y="68"/>
                    <a:pt x="149" y="65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43" y="62"/>
                    <a:pt x="139" y="59"/>
                    <a:pt x="137" y="53"/>
                  </a:cubicBezTo>
                  <a:cubicBezTo>
                    <a:pt x="134" y="48"/>
                    <a:pt x="135" y="42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1" y="38"/>
                    <a:pt x="126" y="36"/>
                    <a:pt x="121" y="32"/>
                  </a:cubicBezTo>
                  <a:cubicBezTo>
                    <a:pt x="117" y="28"/>
                    <a:pt x="115" y="23"/>
                    <a:pt x="116" y="17"/>
                  </a:cubicBezTo>
                  <a:cubicBezTo>
                    <a:pt x="116" y="17"/>
                    <a:pt x="116" y="17"/>
                    <a:pt x="115" y="17"/>
                  </a:cubicBezTo>
                  <a:cubicBezTo>
                    <a:pt x="115" y="16"/>
                    <a:pt x="115" y="17"/>
                    <a:pt x="115" y="17"/>
                  </a:cubicBezTo>
                  <a:cubicBezTo>
                    <a:pt x="110" y="20"/>
                    <a:pt x="104" y="21"/>
                    <a:pt x="99" y="19"/>
                  </a:cubicBezTo>
                  <a:cubicBezTo>
                    <a:pt x="93" y="17"/>
                    <a:pt x="89" y="13"/>
                    <a:pt x="87" y="8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4" y="12"/>
                    <a:pt x="79" y="15"/>
                    <a:pt x="73" y="16"/>
                  </a:cubicBezTo>
                  <a:cubicBezTo>
                    <a:pt x="67" y="16"/>
                    <a:pt x="62" y="14"/>
                    <a:pt x="58" y="10"/>
                  </a:cubicBezTo>
                  <a:cubicBezTo>
                    <a:pt x="58" y="10"/>
                    <a:pt x="58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6"/>
                    <a:pt x="53" y="21"/>
                    <a:pt x="48" y="24"/>
                  </a:cubicBezTo>
                  <a:cubicBezTo>
                    <a:pt x="43" y="27"/>
                    <a:pt x="37" y="27"/>
                    <a:pt x="32" y="25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31"/>
                    <a:pt x="32" y="37"/>
                    <a:pt x="28" y="41"/>
                  </a:cubicBezTo>
                  <a:cubicBezTo>
                    <a:pt x="25" y="46"/>
                    <a:pt x="20" y="48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54"/>
                    <a:pt x="19" y="59"/>
                    <a:pt x="18" y="65"/>
                  </a:cubicBezTo>
                  <a:cubicBezTo>
                    <a:pt x="16" y="71"/>
                    <a:pt x="13" y="75"/>
                    <a:pt x="8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13" y="81"/>
                    <a:pt x="16" y="86"/>
                    <a:pt x="17" y="91"/>
                  </a:cubicBezTo>
                  <a:cubicBezTo>
                    <a:pt x="19" y="97"/>
                    <a:pt x="17" y="102"/>
                    <a:pt x="13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7"/>
                    <a:pt x="13" y="107"/>
                    <a:pt x="14" y="107"/>
                  </a:cubicBezTo>
                  <a:cubicBezTo>
                    <a:pt x="19" y="108"/>
                    <a:pt x="24" y="110"/>
                    <a:pt x="28" y="115"/>
                  </a:cubicBezTo>
                  <a:cubicBezTo>
                    <a:pt x="31" y="120"/>
                    <a:pt x="32" y="125"/>
                    <a:pt x="30" y="131"/>
                  </a:cubicBezTo>
                  <a:cubicBezTo>
                    <a:pt x="30" y="131"/>
                    <a:pt x="30" y="131"/>
                    <a:pt x="31" y="131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6" y="129"/>
                    <a:pt x="42" y="130"/>
                    <a:pt x="47" y="133"/>
                  </a:cubicBezTo>
                  <a:cubicBezTo>
                    <a:pt x="52" y="136"/>
                    <a:pt x="55" y="141"/>
                    <a:pt x="56" y="146"/>
                  </a:cubicBezTo>
                  <a:cubicBezTo>
                    <a:pt x="56" y="146"/>
                    <a:pt x="56" y="146"/>
                    <a:pt x="56" y="147"/>
                  </a:cubicBezTo>
                  <a:cubicBezTo>
                    <a:pt x="57" y="147"/>
                    <a:pt x="57" y="147"/>
                    <a:pt x="57" y="146"/>
                  </a:cubicBezTo>
                  <a:cubicBezTo>
                    <a:pt x="60" y="143"/>
                    <a:pt x="65" y="141"/>
                    <a:pt x="70" y="141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7"/>
            <p:cNvSpPr>
              <a:spLocks noEditPoints="1"/>
            </p:cNvSpPr>
            <p:nvPr userDrawn="1"/>
          </p:nvSpPr>
          <p:spPr bwMode="auto">
            <a:xfrm>
              <a:off x="6904038" y="1978026"/>
              <a:ext cx="246062" cy="244475"/>
            </a:xfrm>
            <a:custGeom>
              <a:avLst/>
              <a:gdLst>
                <a:gd name="T0" fmla="*/ 52 w 105"/>
                <a:gd name="T1" fmla="*/ 105 h 105"/>
                <a:gd name="T2" fmla="*/ 0 w 105"/>
                <a:gd name="T3" fmla="*/ 53 h 105"/>
                <a:gd name="T4" fmla="*/ 52 w 105"/>
                <a:gd name="T5" fmla="*/ 0 h 105"/>
                <a:gd name="T6" fmla="*/ 105 w 105"/>
                <a:gd name="T7" fmla="*/ 53 h 105"/>
                <a:gd name="T8" fmla="*/ 52 w 105"/>
                <a:gd name="T9" fmla="*/ 105 h 105"/>
                <a:gd name="T10" fmla="*/ 52 w 105"/>
                <a:gd name="T11" fmla="*/ 7 h 105"/>
                <a:gd name="T12" fmla="*/ 7 w 105"/>
                <a:gd name="T13" fmla="*/ 53 h 105"/>
                <a:gd name="T14" fmla="*/ 52 w 105"/>
                <a:gd name="T15" fmla="*/ 98 h 105"/>
                <a:gd name="T16" fmla="*/ 98 w 105"/>
                <a:gd name="T17" fmla="*/ 53 h 105"/>
                <a:gd name="T18" fmla="*/ 52 w 105"/>
                <a:gd name="T19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5">
                  <a:moveTo>
                    <a:pt x="52" y="105"/>
                  </a:moveTo>
                  <a:cubicBezTo>
                    <a:pt x="23" y="105"/>
                    <a:pt x="0" y="81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81"/>
                    <a:pt x="81" y="105"/>
                    <a:pt x="52" y="105"/>
                  </a:cubicBezTo>
                  <a:close/>
                  <a:moveTo>
                    <a:pt x="52" y="7"/>
                  </a:moveTo>
                  <a:cubicBezTo>
                    <a:pt x="27" y="7"/>
                    <a:pt x="7" y="28"/>
                    <a:pt x="7" y="53"/>
                  </a:cubicBezTo>
                  <a:cubicBezTo>
                    <a:pt x="7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3"/>
                  </a:cubicBezTo>
                  <a:cubicBezTo>
                    <a:pt x="98" y="28"/>
                    <a:pt x="77" y="7"/>
                    <a:pt x="52" y="7"/>
                  </a:cubicBezTo>
                  <a:close/>
                </a:path>
              </a:pathLst>
            </a:custGeom>
            <a:solidFill>
              <a:srgbClr val="000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8"/>
            <p:cNvSpPr>
              <a:spLocks/>
            </p:cNvSpPr>
            <p:nvPr userDrawn="1"/>
          </p:nvSpPr>
          <p:spPr bwMode="auto">
            <a:xfrm>
              <a:off x="6980238" y="2054226"/>
              <a:ext cx="101600" cy="92075"/>
            </a:xfrm>
            <a:custGeom>
              <a:avLst/>
              <a:gdLst>
                <a:gd name="T0" fmla="*/ 25 w 64"/>
                <a:gd name="T1" fmla="*/ 58 h 58"/>
                <a:gd name="T2" fmla="*/ 0 w 64"/>
                <a:gd name="T3" fmla="*/ 33 h 58"/>
                <a:gd name="T4" fmla="*/ 7 w 64"/>
                <a:gd name="T5" fmla="*/ 25 h 58"/>
                <a:gd name="T6" fmla="*/ 23 w 64"/>
                <a:gd name="T7" fmla="*/ 42 h 58"/>
                <a:gd name="T8" fmla="*/ 55 w 64"/>
                <a:gd name="T9" fmla="*/ 0 h 58"/>
                <a:gd name="T10" fmla="*/ 64 w 64"/>
                <a:gd name="T11" fmla="*/ 6 h 58"/>
                <a:gd name="T12" fmla="*/ 25 w 64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8">
                  <a:moveTo>
                    <a:pt x="25" y="58"/>
                  </a:moveTo>
                  <a:lnTo>
                    <a:pt x="0" y="33"/>
                  </a:lnTo>
                  <a:lnTo>
                    <a:pt x="7" y="25"/>
                  </a:lnTo>
                  <a:lnTo>
                    <a:pt x="23" y="42"/>
                  </a:lnTo>
                  <a:lnTo>
                    <a:pt x="55" y="0"/>
                  </a:lnTo>
                  <a:lnTo>
                    <a:pt x="64" y="6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009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575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999" y="-149137"/>
            <a:ext cx="9105900" cy="1325563"/>
          </a:xfrm>
        </p:spPr>
        <p:txBody>
          <a:bodyPr/>
          <a:lstStyle/>
          <a:p>
            <a:r>
              <a:rPr lang="en-US"/>
              <a:t>Creating an LOS Account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4719" y="1678758"/>
            <a:ext cx="8686800" cy="43410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algn="ctr">
              <a:spcAft>
                <a:spcPts val="600"/>
              </a:spcAft>
              <a:defRPr/>
            </a:pPr>
            <a:r>
              <a:rPr lang="en-US" i="1" u="sng">
                <a:solidFill>
                  <a:schemeClr val="accent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http://ceplos.pfizer.com</a:t>
            </a:r>
            <a:r>
              <a:rPr lang="en-US" i="1" u="sng">
                <a:solidFill>
                  <a:schemeClr val="accent1"/>
                </a:solidFill>
                <a:latin typeface="Arial"/>
              </a:rPr>
              <a:t> </a:t>
            </a:r>
          </a:p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1"/>
                </a:solidFill>
              </a:rPr>
              <a:t>To create your account, </a:t>
            </a:r>
            <a:r>
              <a:rPr lang="en-US" sz="1600" b="1">
                <a:solidFill>
                  <a:schemeClr val="accent1"/>
                </a:solidFill>
              </a:rPr>
              <a:t>click “I don’t have an account yet”</a:t>
            </a:r>
            <a:r>
              <a:rPr lang="en-US" sz="1600">
                <a:solidFill>
                  <a:schemeClr val="accent1"/>
                </a:solidFill>
              </a:rPr>
              <a:t> to begin the process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4719" y="599236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4719" y="1092200"/>
            <a:ext cx="8686800" cy="586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Upon Completing the Required Course(s) in LMS, Navigate to LOS </a:t>
            </a:r>
            <a:br>
              <a:rPr lang="en-US" b="1"/>
            </a:br>
            <a:r>
              <a:rPr lang="en-US" b="1"/>
              <a:t>and Create an Account (wait 24 hours for system synch)</a:t>
            </a:r>
          </a:p>
        </p:txBody>
      </p:sp>
      <p:sp>
        <p:nvSpPr>
          <p:cNvPr id="11" name="Oval 10"/>
          <p:cNvSpPr/>
          <p:nvPr/>
        </p:nvSpPr>
        <p:spPr>
          <a:xfrm>
            <a:off x="1774371" y="2177146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00039" y="2547254"/>
            <a:ext cx="3196162" cy="3367782"/>
            <a:chOff x="2601310" y="2611292"/>
            <a:chExt cx="3788583" cy="3992013"/>
          </a:xfrm>
          <a:noFill/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310" y="2611292"/>
              <a:ext cx="3788583" cy="3282525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3538847" y="5545776"/>
              <a:ext cx="1995053" cy="508019"/>
            </a:xfrm>
            <a:prstGeom prst="rect">
              <a:avLst/>
            </a:prstGeom>
            <a:grpFill/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4577188" y="6101295"/>
              <a:ext cx="0" cy="502010"/>
            </a:xfrm>
            <a:prstGeom prst="straightConnector1">
              <a:avLst/>
            </a:prstGeom>
            <a:grpFill/>
            <a:ln w="57150" cap="flat" cmpd="sng" algn="ctr">
              <a:solidFill>
                <a:schemeClr val="accent1"/>
              </a:solidFill>
              <a:prstDash val="solid"/>
              <a:tailEnd type="arrow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2DF723-CE2D-43FD-85C7-31470C2B2DA3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410592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18" y="-121696"/>
            <a:ext cx="9105900" cy="1325563"/>
          </a:xfrm>
        </p:spPr>
        <p:txBody>
          <a:bodyPr/>
          <a:lstStyle/>
          <a:p>
            <a:r>
              <a:rPr lang="en-US"/>
              <a:t>Creating an Account in LOS (1/2)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4719" y="1087438"/>
            <a:ext cx="8686800" cy="4932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Enter your email address (which will be your username going forward), the letter / number combination from the captcha and then hit ‘submit’</a:t>
            </a:r>
          </a:p>
          <a:p>
            <a:pPr marL="685800" lvl="1" indent="-2286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highlight>
                  <a:srgbClr val="FFFF00"/>
                </a:highlight>
              </a:rPr>
              <a:t>Please use </a:t>
            </a:r>
            <a:r>
              <a:rPr lang="en-US" sz="1600" dirty="0">
                <a:solidFill>
                  <a:schemeClr val="accent1"/>
                </a:solidFill>
              </a:rPr>
              <a:t>the same login credentials used to create your LMS account.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4719" y="599236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4371" y="1186542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19" y="2547259"/>
            <a:ext cx="3200400" cy="3069143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54719" y="1087438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flipH="1" flipV="1">
            <a:off x="10327481" y="1107505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752600" y="5892958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3416E1-7A0A-4919-A90C-351DF6BFD57F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212380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988" y="0"/>
            <a:ext cx="9105900" cy="1325563"/>
          </a:xfrm>
        </p:spPr>
        <p:txBody>
          <a:bodyPr/>
          <a:lstStyle/>
          <a:p>
            <a:r>
              <a:rPr lang="en-US"/>
              <a:t>Creating an Account in LOS (2/2)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4719" y="1087438"/>
            <a:ext cx="8686800" cy="4932362"/>
            <a:chOff x="230719" y="1087438"/>
            <a:chExt cx="8686800" cy="4932362"/>
          </a:xfrm>
        </p:grpSpPr>
        <p:sp>
          <p:nvSpPr>
            <p:cNvPr id="19" name="Rectangle 18"/>
            <p:cNvSpPr/>
            <p:nvPr/>
          </p:nvSpPr>
          <p:spPr>
            <a:xfrm>
              <a:off x="230719" y="1087438"/>
              <a:ext cx="8686800" cy="49323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 marL="228600" indent="-22860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accent1"/>
                  </a:solidFill>
                </a:rPr>
                <a:t>Follow the directions in the verification email sent from LOS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0719" y="5992368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0371" y="1186542"/>
              <a:ext cx="228600" cy="228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0719" y="1087438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Isosceles Triangle 8"/>
          <p:cNvSpPr/>
          <p:nvPr/>
        </p:nvSpPr>
        <p:spPr>
          <a:xfrm flipH="1" flipV="1">
            <a:off x="10327481" y="1107505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752600" y="5894863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7583B-4DA6-40A4-89DF-162C3B1F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70" y="1610097"/>
            <a:ext cx="5696660" cy="41251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ED15CB-A15C-45DD-BCA7-81911DEDB098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98463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7"/>
          <p:cNvSpPr>
            <a:spLocks noGrp="1"/>
          </p:cNvSpPr>
          <p:nvPr>
            <p:ph type="ctrTitle"/>
          </p:nvPr>
        </p:nvSpPr>
        <p:spPr>
          <a:xfrm>
            <a:off x="1000125" y="1609725"/>
            <a:ext cx="6859605" cy="1359506"/>
          </a:xfrm>
        </p:spPr>
        <p:txBody>
          <a:bodyPr>
            <a:noAutofit/>
          </a:bodyPr>
          <a:lstStyle/>
          <a:p>
            <a:r>
              <a:rPr lang="en-US" sz="3600"/>
              <a:t>What Is the Line of Sight (LOS) System?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0224136" y="2743200"/>
            <a:ext cx="3585067" cy="3139760"/>
            <a:chOff x="9503691" y="899887"/>
            <a:chExt cx="4828029" cy="4228332"/>
          </a:xfrm>
        </p:grpSpPr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3191A755-D966-4B62-AA4B-75AAE0C8EFEB}"/>
                </a:ext>
              </a:extLst>
            </p:cNvPr>
            <p:cNvSpPr/>
            <p:nvPr userDrawn="1"/>
          </p:nvSpPr>
          <p:spPr>
            <a:xfrm>
              <a:off x="9508590" y="1029970"/>
              <a:ext cx="2707749" cy="3801592"/>
            </a:xfrm>
            <a:custGeom>
              <a:avLst/>
              <a:gdLst>
                <a:gd name="connsiteX0" fmla="*/ 3081647 w 4389912"/>
                <a:gd name="connsiteY0" fmla="*/ 0 h 6163294"/>
                <a:gd name="connsiteX1" fmla="*/ 4281163 w 4389912"/>
                <a:gd name="connsiteY1" fmla="*/ 242171 h 6163294"/>
                <a:gd name="connsiteX2" fmla="*/ 4389912 w 4389912"/>
                <a:gd name="connsiteY2" fmla="*/ 294558 h 6163294"/>
                <a:gd name="connsiteX3" fmla="*/ 4389912 w 4389912"/>
                <a:gd name="connsiteY3" fmla="*/ 5868736 h 6163294"/>
                <a:gd name="connsiteX4" fmla="*/ 4281163 w 4389912"/>
                <a:gd name="connsiteY4" fmla="*/ 5921123 h 6163294"/>
                <a:gd name="connsiteX5" fmla="*/ 3081647 w 4389912"/>
                <a:gd name="connsiteY5" fmla="*/ 6163294 h 6163294"/>
                <a:gd name="connsiteX6" fmla="*/ 0 w 4389912"/>
                <a:gd name="connsiteY6" fmla="*/ 3081647 h 6163294"/>
                <a:gd name="connsiteX7" fmla="*/ 3081647 w 4389912"/>
                <a:gd name="connsiteY7" fmla="*/ 0 h 616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89912" h="6163294">
                  <a:moveTo>
                    <a:pt x="3081647" y="0"/>
                  </a:moveTo>
                  <a:cubicBezTo>
                    <a:pt x="3507134" y="0"/>
                    <a:pt x="3912480" y="86231"/>
                    <a:pt x="4281163" y="242171"/>
                  </a:cubicBezTo>
                  <a:lnTo>
                    <a:pt x="4389912" y="294558"/>
                  </a:lnTo>
                  <a:lnTo>
                    <a:pt x="4389912" y="5868736"/>
                  </a:lnTo>
                  <a:lnTo>
                    <a:pt x="4281163" y="5921123"/>
                  </a:lnTo>
                  <a:cubicBezTo>
                    <a:pt x="3912480" y="6077063"/>
                    <a:pt x="3507134" y="6163294"/>
                    <a:pt x="3081647" y="6163294"/>
                  </a:cubicBezTo>
                  <a:cubicBezTo>
                    <a:pt x="1379700" y="6163294"/>
                    <a:pt x="0" y="4783594"/>
                    <a:pt x="0" y="3081647"/>
                  </a:cubicBezTo>
                  <a:cubicBezTo>
                    <a:pt x="0" y="1379700"/>
                    <a:pt x="1379700" y="0"/>
                    <a:pt x="3081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7FCFEF41-4F76-4FF6-A41B-338CFA70B9AD}"/>
                </a:ext>
              </a:extLst>
            </p:cNvPr>
            <p:cNvSpPr/>
            <p:nvPr userDrawn="1"/>
          </p:nvSpPr>
          <p:spPr>
            <a:xfrm rot="10800000">
              <a:off x="10858802" y="1658685"/>
              <a:ext cx="1357537" cy="2704088"/>
            </a:xfrm>
            <a:custGeom>
              <a:avLst/>
              <a:gdLst>
                <a:gd name="connsiteX0" fmla="*/ 8906 w 2200894"/>
                <a:gd name="connsiteY0" fmla="*/ 0 h 4383976"/>
                <a:gd name="connsiteX1" fmla="*/ 2200894 w 2200894"/>
                <a:gd name="connsiteY1" fmla="*/ 2191988 h 4383976"/>
                <a:gd name="connsiteX2" fmla="*/ 8906 w 2200894"/>
                <a:gd name="connsiteY2" fmla="*/ 4383976 h 4383976"/>
                <a:gd name="connsiteX3" fmla="*/ 0 w 2200894"/>
                <a:gd name="connsiteY3" fmla="*/ 4383526 h 4383976"/>
                <a:gd name="connsiteX4" fmla="*/ 0 w 2200894"/>
                <a:gd name="connsiteY4" fmla="*/ 450 h 43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894" h="4383976">
                  <a:moveTo>
                    <a:pt x="8906" y="0"/>
                  </a:moveTo>
                  <a:cubicBezTo>
                    <a:pt x="1219508" y="0"/>
                    <a:pt x="2200894" y="981386"/>
                    <a:pt x="2200894" y="2191988"/>
                  </a:cubicBezTo>
                  <a:cubicBezTo>
                    <a:pt x="2200894" y="3402590"/>
                    <a:pt x="1219508" y="4383976"/>
                    <a:pt x="8906" y="4383976"/>
                  </a:cubicBezTo>
                  <a:lnTo>
                    <a:pt x="0" y="438352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122A034E-BD3F-43EC-BA7B-69CF4881BDB4}"/>
                </a:ext>
              </a:extLst>
            </p:cNvPr>
            <p:cNvSpPr/>
            <p:nvPr userDrawn="1"/>
          </p:nvSpPr>
          <p:spPr>
            <a:xfrm rot="16200000">
              <a:off x="10860065" y="1659068"/>
              <a:ext cx="2712548" cy="2712548"/>
            </a:xfrm>
            <a:prstGeom prst="arc">
              <a:avLst>
                <a:gd name="adj1" fmla="val 10790642"/>
                <a:gd name="adj2" fmla="val 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EB289E1A-CEA6-4311-92D1-6E4C82E8DD29}"/>
                </a:ext>
              </a:extLst>
            </p:cNvPr>
            <p:cNvSpPr/>
            <p:nvPr userDrawn="1"/>
          </p:nvSpPr>
          <p:spPr>
            <a:xfrm rot="16200000">
              <a:off x="9503691" y="1032370"/>
              <a:ext cx="3800035" cy="3800035"/>
            </a:xfrm>
            <a:prstGeom prst="arc">
              <a:avLst>
                <a:gd name="adj1" fmla="val 9263533"/>
                <a:gd name="adj2" fmla="val 157890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D0E6BBFC-71AF-469E-AE1A-89993B51F897}"/>
                </a:ext>
              </a:extLst>
            </p:cNvPr>
            <p:cNvSpPr/>
            <p:nvPr userDrawn="1"/>
          </p:nvSpPr>
          <p:spPr>
            <a:xfrm rot="16200000">
              <a:off x="10103388" y="899887"/>
              <a:ext cx="4228332" cy="4228332"/>
            </a:xfrm>
            <a:prstGeom prst="arc">
              <a:avLst>
                <a:gd name="adj1" fmla="val 10790642"/>
                <a:gd name="adj2" fmla="val 32936"/>
              </a:avLst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F0E46D1-B6EF-4F24-A3A9-384505A92C69}"/>
                </a:ext>
              </a:extLst>
            </p:cNvPr>
            <p:cNvSpPr/>
            <p:nvPr userDrawn="1"/>
          </p:nvSpPr>
          <p:spPr>
            <a:xfrm>
              <a:off x="10260223" y="1878806"/>
              <a:ext cx="198391" cy="198391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A73982-7F54-482B-8BBA-6DE2E940EDBC}"/>
                </a:ext>
              </a:extLst>
            </p:cNvPr>
            <p:cNvSpPr/>
            <p:nvPr/>
          </p:nvSpPr>
          <p:spPr>
            <a:xfrm>
              <a:off x="11381452" y="4053312"/>
              <a:ext cx="198391" cy="19839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FEF4D6-3F33-4888-9F0C-62CDC25C428F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7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17" y="0"/>
            <a:ext cx="9105900" cy="1325563"/>
          </a:xfrm>
        </p:spPr>
        <p:txBody>
          <a:bodyPr/>
          <a:lstStyle/>
          <a:p>
            <a:r>
              <a:rPr lang="en-US"/>
              <a:t>Resetting Your LOS Password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62601" y="1084580"/>
            <a:ext cx="4879181" cy="4800866"/>
            <a:chOff x="4526280" y="1084580"/>
            <a:chExt cx="4391501" cy="4800866"/>
          </a:xfrm>
        </p:grpSpPr>
        <p:grpSp>
          <p:nvGrpSpPr>
            <p:cNvPr id="5" name="Group 4"/>
            <p:cNvGrpSpPr/>
            <p:nvPr/>
          </p:nvGrpSpPr>
          <p:grpSpPr>
            <a:xfrm>
              <a:off x="4526280" y="1084580"/>
              <a:ext cx="4389120" cy="4800866"/>
              <a:chOff x="5438650" y="1084580"/>
              <a:chExt cx="3476750" cy="480086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438650" y="1084580"/>
                <a:ext cx="3476750" cy="47932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bIns="182880" rtlCol="0" anchor="t"/>
              <a:lstStyle/>
              <a:p>
                <a:pPr marL="228600" indent="-228600">
                  <a:spcBef>
                    <a:spcPts val="8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If you forget or need to reset your password, click </a:t>
                </a:r>
                <a:r>
                  <a:rPr lang="en-US">
                    <a:solidFill>
                      <a:srgbClr val="FF0000"/>
                    </a:solidFill>
                  </a:rPr>
                  <a:t>‘Forgot Password?’ </a:t>
                </a:r>
                <a:r>
                  <a:rPr lang="en-US">
                    <a:solidFill>
                      <a:schemeClr val="accent1"/>
                    </a:solidFill>
                  </a:rPr>
                  <a:t>on the login screen</a:t>
                </a:r>
              </a:p>
              <a:p>
                <a:pPr marL="228600" indent="-228600">
                  <a:spcBef>
                    <a:spcPts val="8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Similar to creating a new account, enter your email address, the letter / number combination from the captcha and hit submit </a:t>
                </a:r>
              </a:p>
              <a:p>
                <a:pPr marL="228600" indent="-228600">
                  <a:spcBef>
                    <a:spcPts val="8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The system will email you a link to LOS that will allow you to reset your password</a:t>
                </a:r>
              </a:p>
              <a:p>
                <a:pPr marL="228600" indent="-228600">
                  <a:spcBef>
                    <a:spcPts val="8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>
                    <a:solidFill>
                      <a:schemeClr val="accent1"/>
                    </a:solidFill>
                  </a:rPr>
                  <a:t>Please note that your passwords will expire every 120 days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38650" y="1092200"/>
                <a:ext cx="3476750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38650" y="5858014"/>
                <a:ext cx="3476750" cy="274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flipH="1" flipV="1">
              <a:off x="8803481" y="1107505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flipH="1">
              <a:off x="4526280" y="5763684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7401" y="1120384"/>
            <a:ext cx="3632193" cy="4803666"/>
            <a:chOff x="718854" y="1074987"/>
            <a:chExt cx="3459019" cy="4695183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855" y="1074987"/>
              <a:ext cx="2459358" cy="21734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854" y="3309254"/>
              <a:ext cx="2470562" cy="2460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2340593" y="3034026"/>
              <a:ext cx="1837279" cy="44219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flipH="1">
              <a:off x="2579917" y="3476221"/>
              <a:ext cx="1597956" cy="87806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65DC68E-B47A-45B6-92FF-0D620F23CC5F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576943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17849"/>
            <a:ext cx="9105900" cy="1325563"/>
          </a:xfrm>
        </p:spPr>
        <p:txBody>
          <a:bodyPr/>
          <a:lstStyle/>
          <a:p>
            <a:r>
              <a:rPr lang="en-US"/>
              <a:t>Accessing LOS (1/2)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092200"/>
            <a:ext cx="8686800" cy="4927600"/>
            <a:chOff x="228600" y="1092200"/>
            <a:chExt cx="8686800" cy="4927600"/>
          </a:xfrm>
        </p:grpSpPr>
        <p:sp>
          <p:nvSpPr>
            <p:cNvPr id="16" name="Rectangle 15"/>
            <p:cNvSpPr/>
            <p:nvPr/>
          </p:nvSpPr>
          <p:spPr>
            <a:xfrm>
              <a:off x="228600" y="1467104"/>
              <a:ext cx="8686800" cy="45526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Upon reading the announcements, you have the option to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1400">
                  <a:solidFill>
                    <a:schemeClr val="accent1"/>
                  </a:solidFill>
                </a:rPr>
                <a:t>select the ‘Do not show this message again’ 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When new information is available, announcements will appear before you can proceed to the Dashboard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Announcements are also accessible via the footer toolbar on your Dashboard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" y="5995495"/>
              <a:ext cx="8686800" cy="24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600" y="1092200"/>
              <a:ext cx="8686800" cy="374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When You First Access LOS, You Will Be Provided with Announcements</a:t>
              </a:r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B8F804A-0C9B-42AF-8021-BF6412C5D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4" y="3167271"/>
            <a:ext cx="7422812" cy="23560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58E96C-C188-4CA9-8F43-A37F06E188E1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781852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012" y="-172210"/>
            <a:ext cx="9105900" cy="1325563"/>
          </a:xfrm>
        </p:spPr>
        <p:txBody>
          <a:bodyPr/>
          <a:lstStyle/>
          <a:p>
            <a:r>
              <a:rPr lang="en-US"/>
              <a:t>Accessing LOS (2/2)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092201"/>
            <a:ext cx="8686800" cy="5067149"/>
            <a:chOff x="228600" y="1092200"/>
            <a:chExt cx="8686800" cy="5067149"/>
          </a:xfrm>
        </p:grpSpPr>
        <p:sp>
          <p:nvSpPr>
            <p:cNvPr id="16" name="Rectangle 15"/>
            <p:cNvSpPr/>
            <p:nvPr/>
          </p:nvSpPr>
          <p:spPr>
            <a:xfrm>
              <a:off x="228600" y="1467104"/>
              <a:ext cx="8686800" cy="45526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The most common reason users cannot access LOS is because they are not assigned to an active Program record</a:t>
              </a:r>
            </a:p>
            <a:p>
              <a:pPr marL="228600" indent="-228600"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accent1"/>
                  </a:solidFill>
                </a:rPr>
                <a:t>Vendor personnel are only able to access LOS if they are either the VPM for a Program, or have been assigned as personnel to the Program record by the VPM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" y="5995495"/>
              <a:ext cx="8686800" cy="243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600" y="1092200"/>
              <a:ext cx="8686800" cy="374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/>
            <a:lstStyle/>
            <a:p>
              <a:pPr algn="ctr"/>
              <a:r>
                <a:rPr lang="en-US" sz="1600" b="1"/>
                <a:t>If You Are Unable to Logon to the System, LOS Will Let You Know the Reason Why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0282" y="2417763"/>
              <a:ext cx="3457930" cy="374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8FDB78-B724-49C6-B274-F8A81C0A3341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4197087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A7F77D9-9436-4214-9E41-904D8A4738D9}"/>
              </a:ext>
            </a:extLst>
          </p:cNvPr>
          <p:cNvSpPr txBox="1"/>
          <p:nvPr/>
        </p:nvSpPr>
        <p:spPr>
          <a:xfrm>
            <a:off x="5181600" y="1988377"/>
            <a:ext cx="5486400" cy="2226024"/>
          </a:xfrm>
          <a:prstGeom prst="rect">
            <a:avLst/>
          </a:prstGeom>
          <a:solidFill>
            <a:schemeClr val="accent1"/>
          </a:solidFill>
        </p:spPr>
        <p:txBody>
          <a:bodyPr wrap="square" lIns="457200" rtlCol="0" anchor="ctr" anchorCtr="0">
            <a:noAutofit/>
          </a:bodyPr>
          <a:lstStyle/>
          <a:p>
            <a:pPr marL="290513" indent="-2905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Email alerts</a:t>
            </a:r>
          </a:p>
          <a:p>
            <a:pPr marL="290513" indent="-2905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Trouble shooting LMS or LOS access</a:t>
            </a:r>
          </a:p>
          <a:p>
            <a:pPr marL="290513" indent="-2905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Technical problems with LMS</a:t>
            </a:r>
          </a:p>
          <a:p>
            <a:pPr marL="290513" indent="-2905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LOS Exceptions: Programs not using LOS</a:t>
            </a:r>
          </a:p>
          <a:p>
            <a:pPr marL="290513" indent="-2905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prstClr val="white"/>
                </a:solidFill>
                <a:cs typeface="Arial" panose="020B0604020202020204" pitchFamily="34" charset="0"/>
              </a:rPr>
              <a:t>What to do when LOS is down</a:t>
            </a: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193" y="1081159"/>
            <a:ext cx="8978747" cy="782198"/>
          </a:xfrm>
        </p:spPr>
        <p:txBody>
          <a:bodyPr/>
          <a:lstStyle/>
          <a:p>
            <a:r>
              <a:rPr lang="en-US"/>
              <a:t>TROUBLE SHOOTING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22089" y="4655969"/>
            <a:ext cx="962025" cy="947738"/>
            <a:chOff x="5622089" y="4655969"/>
            <a:chExt cx="962025" cy="947738"/>
          </a:xfrm>
        </p:grpSpPr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5958639" y="4989344"/>
              <a:ext cx="292100" cy="282575"/>
            </a:xfrm>
            <a:custGeom>
              <a:avLst/>
              <a:gdLst>
                <a:gd name="T0" fmla="*/ 53 w 64"/>
                <a:gd name="T1" fmla="*/ 10 h 62"/>
                <a:gd name="T2" fmla="*/ 53 w 64"/>
                <a:gd name="T3" fmla="*/ 51 h 62"/>
                <a:gd name="T4" fmla="*/ 12 w 64"/>
                <a:gd name="T5" fmla="*/ 51 h 62"/>
                <a:gd name="T6" fmla="*/ 12 w 64"/>
                <a:gd name="T7" fmla="*/ 10 h 62"/>
                <a:gd name="T8" fmla="*/ 39 w 64"/>
                <a:gd name="T9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53" y="10"/>
                  </a:moveTo>
                  <a:cubicBezTo>
                    <a:pt x="64" y="21"/>
                    <a:pt x="64" y="39"/>
                    <a:pt x="53" y="51"/>
                  </a:cubicBezTo>
                  <a:cubicBezTo>
                    <a:pt x="41" y="62"/>
                    <a:pt x="23" y="62"/>
                    <a:pt x="12" y="51"/>
                  </a:cubicBezTo>
                  <a:cubicBezTo>
                    <a:pt x="0" y="39"/>
                    <a:pt x="0" y="21"/>
                    <a:pt x="12" y="10"/>
                  </a:cubicBezTo>
                  <a:cubicBezTo>
                    <a:pt x="19" y="3"/>
                    <a:pt x="30" y="0"/>
                    <a:pt x="39" y="3"/>
                  </a:cubicBezTo>
                </a:path>
              </a:pathLst>
            </a:custGeom>
            <a:noFill/>
            <a:ln w="3651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5790364" y="4819481"/>
              <a:ext cx="628650" cy="620713"/>
            </a:xfrm>
            <a:custGeom>
              <a:avLst/>
              <a:gdLst>
                <a:gd name="T0" fmla="*/ 113 w 138"/>
                <a:gd name="T1" fmla="*/ 23 h 136"/>
                <a:gd name="T2" fmla="*/ 113 w 138"/>
                <a:gd name="T3" fmla="*/ 111 h 136"/>
                <a:gd name="T4" fmla="*/ 25 w 138"/>
                <a:gd name="T5" fmla="*/ 111 h 136"/>
                <a:gd name="T6" fmla="*/ 25 w 138"/>
                <a:gd name="T7" fmla="*/ 23 h 136"/>
                <a:gd name="T8" fmla="*/ 102 w 138"/>
                <a:gd name="T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6">
                  <a:moveTo>
                    <a:pt x="113" y="23"/>
                  </a:moveTo>
                  <a:cubicBezTo>
                    <a:pt x="138" y="48"/>
                    <a:pt x="138" y="87"/>
                    <a:pt x="113" y="111"/>
                  </a:cubicBezTo>
                  <a:cubicBezTo>
                    <a:pt x="89" y="136"/>
                    <a:pt x="49" y="136"/>
                    <a:pt x="25" y="111"/>
                  </a:cubicBezTo>
                  <a:cubicBezTo>
                    <a:pt x="0" y="87"/>
                    <a:pt x="0" y="48"/>
                    <a:pt x="25" y="23"/>
                  </a:cubicBezTo>
                  <a:cubicBezTo>
                    <a:pt x="46" y="2"/>
                    <a:pt x="78" y="0"/>
                    <a:pt x="102" y="14"/>
                  </a:cubicBezTo>
                </a:path>
              </a:pathLst>
            </a:custGeom>
            <a:noFill/>
            <a:ln w="3651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5622089" y="4655969"/>
              <a:ext cx="962025" cy="947738"/>
            </a:xfrm>
            <a:custGeom>
              <a:avLst/>
              <a:gdLst>
                <a:gd name="T0" fmla="*/ 147 w 211"/>
                <a:gd name="T1" fmla="*/ 17 h 208"/>
                <a:gd name="T2" fmla="*/ 38 w 211"/>
                <a:gd name="T3" fmla="*/ 36 h 208"/>
                <a:gd name="T4" fmla="*/ 38 w 211"/>
                <a:gd name="T5" fmla="*/ 171 h 208"/>
                <a:gd name="T6" fmla="*/ 174 w 211"/>
                <a:gd name="T7" fmla="*/ 171 h 208"/>
                <a:gd name="T8" fmla="*/ 186 w 211"/>
                <a:gd name="T9" fmla="*/ 5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08">
                  <a:moveTo>
                    <a:pt x="147" y="17"/>
                  </a:moveTo>
                  <a:cubicBezTo>
                    <a:pt x="111" y="0"/>
                    <a:pt x="68" y="6"/>
                    <a:pt x="38" y="36"/>
                  </a:cubicBezTo>
                  <a:cubicBezTo>
                    <a:pt x="0" y="73"/>
                    <a:pt x="0" y="134"/>
                    <a:pt x="38" y="171"/>
                  </a:cubicBezTo>
                  <a:cubicBezTo>
                    <a:pt x="76" y="208"/>
                    <a:pt x="137" y="208"/>
                    <a:pt x="174" y="171"/>
                  </a:cubicBezTo>
                  <a:cubicBezTo>
                    <a:pt x="207" y="138"/>
                    <a:pt x="211" y="87"/>
                    <a:pt x="186" y="50"/>
                  </a:cubicBezTo>
                </a:path>
              </a:pathLst>
            </a:custGeom>
            <a:noFill/>
            <a:ln w="3651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969C5A1-7B79-45AC-AE0A-700572E0789A}"/>
                </a:ext>
              </a:extLst>
            </p:cNvPr>
            <p:cNvGrpSpPr/>
            <p:nvPr/>
          </p:nvGrpSpPr>
          <p:grpSpPr>
            <a:xfrm>
              <a:off x="6099927" y="4665494"/>
              <a:ext cx="469900" cy="469900"/>
              <a:chOff x="6099927" y="4665494"/>
              <a:chExt cx="469900" cy="469900"/>
            </a:xfrm>
          </p:grpSpPr>
          <p:sp>
            <p:nvSpPr>
              <p:cNvPr id="45" name="Line 28"/>
              <p:cNvSpPr>
                <a:spLocks noChangeShapeType="1"/>
              </p:cNvSpPr>
              <p:nvPr/>
            </p:nvSpPr>
            <p:spPr bwMode="auto">
              <a:xfrm flipV="1">
                <a:off x="6333289" y="4884569"/>
                <a:ext cx="12700" cy="12700"/>
              </a:xfrm>
              <a:prstGeom prst="line">
                <a:avLst/>
              </a:prstGeom>
              <a:noFill/>
              <a:ln w="36513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 flipH="1">
                <a:off x="6201527" y="4924256"/>
                <a:ext cx="104775" cy="109538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0"/>
              <p:cNvSpPr>
                <a:spLocks noChangeShapeType="1"/>
              </p:cNvSpPr>
              <p:nvPr/>
            </p:nvSpPr>
            <p:spPr bwMode="auto">
              <a:xfrm flipH="1">
                <a:off x="6099927" y="5033794"/>
                <a:ext cx="101600" cy="101600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31"/>
              <p:cNvSpPr>
                <a:spLocks noChangeShapeType="1"/>
              </p:cNvSpPr>
              <p:nvPr/>
            </p:nvSpPr>
            <p:spPr bwMode="auto">
              <a:xfrm flipV="1">
                <a:off x="6345989" y="4843294"/>
                <a:ext cx="46038" cy="41275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2"/>
              <p:cNvSpPr>
                <a:spLocks noChangeShapeType="1"/>
              </p:cNvSpPr>
              <p:nvPr/>
            </p:nvSpPr>
            <p:spPr bwMode="auto">
              <a:xfrm flipV="1">
                <a:off x="6306302" y="4897269"/>
                <a:ext cx="26988" cy="26988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3"/>
              <p:cNvSpPr>
                <a:spLocks noChangeShapeType="1"/>
              </p:cNvSpPr>
              <p:nvPr/>
            </p:nvSpPr>
            <p:spPr bwMode="auto">
              <a:xfrm>
                <a:off x="6333289" y="4884569"/>
                <a:ext cx="0" cy="12700"/>
              </a:xfrm>
              <a:prstGeom prst="line">
                <a:avLst/>
              </a:prstGeom>
              <a:noFill/>
              <a:ln w="36513" cap="rnd">
                <a:solidFill>
                  <a:srgbClr val="0000C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4"/>
              <p:cNvSpPr>
                <a:spLocks noChangeShapeType="1"/>
              </p:cNvSpPr>
              <p:nvPr/>
            </p:nvSpPr>
            <p:spPr bwMode="auto">
              <a:xfrm flipV="1">
                <a:off x="6452352" y="4760744"/>
                <a:ext cx="0" cy="22225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6382502" y="4665494"/>
                <a:ext cx="69850" cy="95250"/>
              </a:xfrm>
              <a:custGeom>
                <a:avLst/>
                <a:gdLst>
                  <a:gd name="T0" fmla="*/ 0 w 44"/>
                  <a:gd name="T1" fmla="*/ 46 h 60"/>
                  <a:gd name="T2" fmla="*/ 44 w 44"/>
                  <a:gd name="T3" fmla="*/ 0 h 60"/>
                  <a:gd name="T4" fmla="*/ 44 w 44"/>
                  <a:gd name="T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60">
                    <a:moveTo>
                      <a:pt x="0" y="46"/>
                    </a:moveTo>
                    <a:lnTo>
                      <a:pt x="44" y="0"/>
                    </a:lnTo>
                    <a:lnTo>
                      <a:pt x="44" y="60"/>
                    </a:lnTo>
                  </a:path>
                </a:pathLst>
              </a:cu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36"/>
              <p:cNvSpPr>
                <a:spLocks noChangeShapeType="1"/>
              </p:cNvSpPr>
              <p:nvPr/>
            </p:nvSpPr>
            <p:spPr bwMode="auto">
              <a:xfrm flipV="1">
                <a:off x="6350752" y="4738519"/>
                <a:ext cx="31750" cy="26988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6323764" y="4765506"/>
                <a:ext cx="26988" cy="119063"/>
              </a:xfrm>
              <a:custGeom>
                <a:avLst/>
                <a:gdLst>
                  <a:gd name="T0" fmla="*/ 17 w 17"/>
                  <a:gd name="T1" fmla="*/ 0 h 75"/>
                  <a:gd name="T2" fmla="*/ 0 w 17"/>
                  <a:gd name="T3" fmla="*/ 17 h 75"/>
                  <a:gd name="T4" fmla="*/ 6 w 17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0" y="17"/>
                    </a:lnTo>
                    <a:lnTo>
                      <a:pt x="6" y="75"/>
                    </a:lnTo>
                  </a:path>
                </a:pathLst>
              </a:cu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6333289" y="4884569"/>
                <a:ext cx="136525" cy="26988"/>
              </a:xfrm>
              <a:custGeom>
                <a:avLst/>
                <a:gdLst>
                  <a:gd name="T0" fmla="*/ 0 w 86"/>
                  <a:gd name="T1" fmla="*/ 8 h 17"/>
                  <a:gd name="T2" fmla="*/ 66 w 86"/>
                  <a:gd name="T3" fmla="*/ 17 h 17"/>
                  <a:gd name="T4" fmla="*/ 86 w 8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7">
                    <a:moveTo>
                      <a:pt x="0" y="8"/>
                    </a:moveTo>
                    <a:lnTo>
                      <a:pt x="66" y="17"/>
                    </a:lnTo>
                    <a:lnTo>
                      <a:pt x="86" y="0"/>
                    </a:lnTo>
                  </a:path>
                </a:pathLst>
              </a:cu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39"/>
              <p:cNvSpPr>
                <a:spLocks noChangeShapeType="1"/>
              </p:cNvSpPr>
              <p:nvPr/>
            </p:nvSpPr>
            <p:spPr bwMode="auto">
              <a:xfrm flipH="1">
                <a:off x="6452352" y="4782969"/>
                <a:ext cx="22225" cy="0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6469814" y="4782969"/>
                <a:ext cx="100013" cy="101600"/>
              </a:xfrm>
              <a:custGeom>
                <a:avLst/>
                <a:gdLst>
                  <a:gd name="T0" fmla="*/ 0 w 63"/>
                  <a:gd name="T1" fmla="*/ 64 h 64"/>
                  <a:gd name="T2" fmla="*/ 63 w 63"/>
                  <a:gd name="T3" fmla="*/ 0 h 64"/>
                  <a:gd name="T4" fmla="*/ 3 w 63"/>
                  <a:gd name="T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64">
                    <a:moveTo>
                      <a:pt x="0" y="64"/>
                    </a:moveTo>
                    <a:lnTo>
                      <a:pt x="63" y="0"/>
                    </a:lnTo>
                    <a:lnTo>
                      <a:pt x="3" y="0"/>
                    </a:lnTo>
                  </a:path>
                </a:pathLst>
              </a:cu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1"/>
              <p:cNvSpPr>
                <a:spLocks noChangeShapeType="1"/>
              </p:cNvSpPr>
              <p:nvPr/>
            </p:nvSpPr>
            <p:spPr bwMode="auto">
              <a:xfrm>
                <a:off x="6333289" y="4884569"/>
                <a:ext cx="12700" cy="0"/>
              </a:xfrm>
              <a:prstGeom prst="line">
                <a:avLst/>
              </a:prstGeom>
              <a:noFill/>
              <a:ln w="36513" cap="rnd">
                <a:solidFill>
                  <a:srgbClr val="0095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3" name="Picture 22" descr="\\10.187.131.41\3843_pol$\11550_Pfizer\oeprojectsupport\3256192\Drafts\Images\Mac.png">
            <a:extLst>
              <a:ext uri="{FF2B5EF4-FFF2-40B4-BE49-F238E27FC236}">
                <a16:creationId xmlns:a16="http://schemas.microsoft.com/office/drawing/2014/main" id="{550DECA2-33D1-44D7-87AA-72CF5DB2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819069"/>
            <a:ext cx="3733800" cy="322464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CB25495-663E-4C66-8840-7B6BE52EBBFA}"/>
              </a:ext>
            </a:extLst>
          </p:cNvPr>
          <p:cNvSpPr/>
          <p:nvPr/>
        </p:nvSpPr>
        <p:spPr>
          <a:xfrm>
            <a:off x="1911350" y="1950276"/>
            <a:ext cx="3422650" cy="2205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6" descr="C:\Users\halean\AppData\Local\Microsoft\Windows\Temporary Internet Files\Content.IE5\EOGRHE3W\Cartoon_Woman_At_Work_with_Her_Computer_on_Fire_Royalty_Free_Clipart_Picture_090604-161121-837042[1].jpg">
            <a:extLst>
              <a:ext uri="{FF2B5EF4-FFF2-40B4-BE49-F238E27FC236}">
                <a16:creationId xmlns:a16="http://schemas.microsoft.com/office/drawing/2014/main" id="{46E13B03-BF21-4F71-BE58-A8DCFFA7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013774"/>
            <a:ext cx="1524000" cy="20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662F16-77A0-4A0B-9ACC-F22CC3D8C42B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651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-34220"/>
            <a:ext cx="9105900" cy="1325563"/>
          </a:xfrm>
        </p:spPr>
        <p:txBody>
          <a:bodyPr>
            <a:normAutofit/>
          </a:bodyPr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Email Alerts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555750"/>
            <a:ext cx="8686800" cy="1497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/>
                </a:solidFill>
              </a:rPr>
              <a:t>Welcome Email</a:t>
            </a:r>
          </a:p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/>
                </a:solidFill>
              </a:rPr>
              <a:t>User and New User Invitation Email </a:t>
            </a:r>
          </a:p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/>
                </a:solidFill>
              </a:rPr>
              <a:t>Vendor Assignment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752600" y="1109930"/>
            <a:ext cx="8686800" cy="445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 dirty="0">
                <a:solidFill>
                  <a:prstClr val="white"/>
                </a:solidFill>
              </a:rPr>
              <a:t>LOS Will Send out Email Alerts </a:t>
            </a:r>
            <a:r>
              <a:rPr lang="en-US" sz="2000" b="1">
                <a:solidFill>
                  <a:prstClr val="white"/>
                </a:solidFill>
              </a:rPr>
              <a:t>to the </a:t>
            </a:r>
            <a:r>
              <a:rPr lang="en-US" sz="2000" b="1" dirty="0">
                <a:solidFill>
                  <a:prstClr val="white"/>
                </a:solidFill>
              </a:rPr>
              <a:t>VPM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752600" y="3071070"/>
            <a:ext cx="8686800" cy="274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115283"/>
            <a:ext cx="8686800" cy="86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marL="228600" lvl="1" indent="-228600">
              <a:spcAft>
                <a:spcPts val="6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accent1"/>
                </a:solidFill>
              </a:rPr>
              <a:t>Program-related training is nearing expiration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752600" y="3669463"/>
            <a:ext cx="8686800" cy="44582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>
                <a:solidFill>
                  <a:prstClr val="white"/>
                </a:solidFill>
              </a:rPr>
              <a:t>VPM Specific Alerts from LOS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752600" y="4977563"/>
            <a:ext cx="8686800" cy="2743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4D21B-CB71-4D11-9327-19D630657260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31084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1843" y="1851212"/>
            <a:ext cx="86868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7464" y="2098537"/>
            <a:ext cx="8237072" cy="3431250"/>
            <a:chOff x="676275" y="2023585"/>
            <a:chExt cx="7932697" cy="34312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" y="2023585"/>
              <a:ext cx="7932697" cy="3431250"/>
            </a:xfrm>
            <a:prstGeom prst="rect">
              <a:avLst/>
            </a:prstGeom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6643849" y="3739210"/>
              <a:ext cx="1355837" cy="478465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357" y="-25052"/>
            <a:ext cx="9105900" cy="1325563"/>
          </a:xfrm>
        </p:spPr>
        <p:txBody>
          <a:bodyPr>
            <a:noAutofit/>
          </a:bodyPr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Troubleshooting LMS or LOS Access 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as VPM (1/3)</a:t>
            </a:r>
            <a:endParaRPr lang="en-US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781843" y="1191306"/>
            <a:ext cx="8686800" cy="6617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>
                <a:solidFill>
                  <a:prstClr val="white"/>
                </a:solidFill>
              </a:rPr>
              <a:t>VPMs Can Assist Personnel with Log in Issues by Accessing </a:t>
            </a:r>
            <a:br>
              <a:rPr lang="en-US" sz="1800" b="1">
                <a:solidFill>
                  <a:prstClr val="white"/>
                </a:solidFill>
              </a:rPr>
            </a:br>
            <a:r>
              <a:rPr lang="en-US" sz="1800" b="1">
                <a:solidFill>
                  <a:prstClr val="white"/>
                </a:solidFill>
              </a:rPr>
              <a:t>the Login Simulator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781843" y="5938580"/>
            <a:ext cx="8686800" cy="274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D01ED-A343-4491-82D3-DCCD8B664057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7760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33" y="-33333"/>
            <a:ext cx="910590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Troubleshooting LMS or LOS Access 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as a VPM (2/3)</a:t>
            </a:r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762367" y="1221272"/>
            <a:ext cx="8686800" cy="6386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>
                <a:solidFill>
                  <a:prstClr val="white"/>
                </a:solidFill>
              </a:rPr>
              <a:t>Input the Email Address of the Personnel Encountering Difficulty, </a:t>
            </a:r>
            <a:br>
              <a:rPr lang="en-US" sz="1800" b="1">
                <a:solidFill>
                  <a:prstClr val="white"/>
                </a:solidFill>
              </a:rPr>
            </a:br>
            <a:r>
              <a:rPr lang="en-US" sz="1800" b="1">
                <a:solidFill>
                  <a:prstClr val="white"/>
                </a:solidFill>
              </a:rPr>
              <a:t>Then Click “Simulate”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37" y="1947482"/>
            <a:ext cx="6783192" cy="1430364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42833" y="4093028"/>
            <a:ext cx="8686800" cy="1727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/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accent1"/>
                </a:solidFill>
              </a:rPr>
              <a:t>If an account has been created in LMS </a:t>
            </a:r>
          </a:p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accent1"/>
                </a:solidFill>
              </a:rPr>
              <a:t>Whether all Program-related courses have been completed</a:t>
            </a:r>
          </a:p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accent1"/>
                </a:solidFill>
              </a:rPr>
              <a:t>If an LOS account has been created</a:t>
            </a:r>
          </a:p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accent1"/>
                </a:solidFill>
              </a:rPr>
              <a:t>If the password has expired</a:t>
            </a:r>
          </a:p>
          <a:p>
            <a:pPr marL="228600" lvl="1" indent="-228600">
              <a:spcBef>
                <a:spcPts val="300"/>
              </a:spcBef>
              <a:spcAft>
                <a:spcPts val="300"/>
              </a:spcAft>
              <a:buClr>
                <a:srgbClr val="0093CF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accent1"/>
                </a:solidFill>
              </a:rPr>
              <a:t>List of Programs to which the personnel is assigned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742833" y="5814568"/>
            <a:ext cx="8686800" cy="27432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1752600" y="3454398"/>
            <a:ext cx="8686800" cy="638629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800" b="1">
                <a:solidFill>
                  <a:prstClr val="white"/>
                </a:solidFill>
              </a:rPr>
              <a:t>The Login Simulator Will Provide Information Regarding </a:t>
            </a:r>
            <a:br>
              <a:rPr lang="en-US" sz="1800" b="1">
                <a:solidFill>
                  <a:prstClr val="white"/>
                </a:solidFill>
              </a:rPr>
            </a:br>
            <a:r>
              <a:rPr lang="en-US" sz="1800" b="1">
                <a:solidFill>
                  <a:prstClr val="white"/>
                </a:solidFill>
              </a:rPr>
              <a:t>the Account, Including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B37AE-487F-48F1-8E87-CC95464F5661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4919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26" y="2799819"/>
            <a:ext cx="8555698" cy="1887071"/>
          </a:xfrm>
          <a:prstGeom prst="rect">
            <a:avLst/>
          </a:prstGeom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51" y="1248241"/>
            <a:ext cx="8555698" cy="1406593"/>
          </a:xfrm>
          <a:prstGeom prst="rect">
            <a:avLst/>
          </a:prstGeom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9165" y="0"/>
            <a:ext cx="910590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Troubleshooting LMS or LOS Access </a:t>
            </a:r>
            <a:br>
              <a:rPr lang="en-US">
                <a:latin typeface="Arial" pitchFamily="34" charset="0"/>
                <a:cs typeface="Arial" pitchFamily="34" charset="0"/>
              </a:rPr>
            </a:br>
            <a:r>
              <a:rPr lang="en-US">
                <a:latin typeface="Arial" pitchFamily="34" charset="0"/>
                <a:cs typeface="Arial" pitchFamily="34" charset="0"/>
              </a:rPr>
              <a:t>as a VPM (3/3)</a:t>
            </a: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26" y="4831875"/>
            <a:ext cx="8555698" cy="1164621"/>
          </a:xfrm>
          <a:prstGeom prst="rect">
            <a:avLst/>
          </a:prstGeom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24E42-A514-4591-B0B8-1E5EAFDD87FA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9484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46" y="2243714"/>
            <a:ext cx="2806253" cy="1824433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If LOS is down or inaccessible, please</a:t>
            </a:r>
            <a:r>
              <a:rPr lang="en-US" u="sng">
                <a:solidFill>
                  <a:srgbClr val="00000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>
                <a:solidFill>
                  <a:schemeClr val="accent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 a ticket</a:t>
            </a:r>
            <a:endParaRPr lang="en-US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  <a:cs typeface="Arial" panose="020B0604020202020204" pitchFamily="34" charset="0"/>
              </a:rPr>
              <a:t>Tickets must be submitted in English</a:t>
            </a:r>
          </a:p>
          <a:p>
            <a:pPr marL="0" lvl="1"/>
            <a:endParaRPr lang="en-US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12" y="1102429"/>
            <a:ext cx="1780854" cy="469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3050" y="4665"/>
            <a:ext cx="9105900" cy="1325563"/>
          </a:xfrm>
        </p:spPr>
        <p:txBody>
          <a:bodyPr>
            <a:noAutofit/>
          </a:bodyPr>
          <a:lstStyle/>
          <a:p>
            <a:pPr lvl="0"/>
            <a:r>
              <a:rPr lang="en-US"/>
              <a:t>Troubleshooting LMS or LOS Access </a:t>
            </a:r>
            <a:br>
              <a:rPr lang="en-US"/>
            </a:br>
            <a:r>
              <a:rPr lang="en-US"/>
              <a:t>as Personnel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23934" y="1090880"/>
            <a:ext cx="8972737" cy="65083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>
                <a:solidFill>
                  <a:prstClr val="white"/>
                </a:solidFill>
              </a:rPr>
              <a:t>Any Personnel Can Use the “Get Support” Button to Report the Issue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A9E34-90E5-43B0-962C-579D286C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105" y="1741714"/>
            <a:ext cx="4891423" cy="4159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C4B0FC-BCF1-452A-BF1F-C72CE118C631}"/>
              </a:ext>
            </a:extLst>
          </p:cNvPr>
          <p:cNvSpPr txBox="1"/>
          <p:nvPr/>
        </p:nvSpPr>
        <p:spPr>
          <a:xfrm>
            <a:off x="223934" y="1741714"/>
            <a:ext cx="4116171" cy="4159268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3429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>
                <a:solidFill>
                  <a:schemeClr val="accent1"/>
                </a:solidFill>
              </a:rPr>
              <a:t>Click on the “Get Support” button</a:t>
            </a:r>
          </a:p>
          <a:p>
            <a:pPr marL="3429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>
                <a:solidFill>
                  <a:schemeClr val="accent1"/>
                </a:solidFill>
              </a:rPr>
              <a:t>If known, enter the CEP ID number (not required)</a:t>
            </a:r>
          </a:p>
          <a:p>
            <a:pPr marL="3429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600">
                <a:solidFill>
                  <a:schemeClr val="accent1"/>
                </a:solidFill>
              </a:rPr>
              <a:t>Select the type of request from the dropdown list</a:t>
            </a:r>
          </a:p>
          <a:p>
            <a:pPr marL="342900" lvl="1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n-US" sz="1600">
                <a:solidFill>
                  <a:schemeClr val="accent1"/>
                </a:solidFill>
              </a:rPr>
              <a:t>Enter a brief description or title</a:t>
            </a:r>
          </a:p>
          <a:p>
            <a:pPr marL="342900" lvl="1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n-US" sz="1600">
                <a:solidFill>
                  <a:schemeClr val="accent1"/>
                </a:solidFill>
              </a:rPr>
              <a:t>Enter a detailed description</a:t>
            </a:r>
          </a:p>
          <a:p>
            <a:pPr marL="342900" lvl="1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n-US" sz="1600">
                <a:solidFill>
                  <a:schemeClr val="accent1"/>
                </a:solidFill>
              </a:rPr>
              <a:t>If possible, attach a screenshot of the problem</a:t>
            </a:r>
          </a:p>
          <a:p>
            <a:pPr marL="342900" lvl="1" indent="-342900">
              <a:spcBef>
                <a:spcPts val="1200"/>
              </a:spcBef>
              <a:buFont typeface="+mj-lt"/>
              <a:buAutoNum type="arabicPeriod"/>
            </a:pPr>
            <a:endParaRPr lang="en-US" sz="1600">
              <a:solidFill>
                <a:schemeClr val="accent1"/>
              </a:solidFill>
            </a:endParaRPr>
          </a:p>
          <a:p>
            <a:pPr marL="0" lvl="1"/>
            <a:endParaRPr lang="en-US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58E5E5-F3BE-4EDB-A6B9-622DF47EC9D4}"/>
              </a:ext>
            </a:extLst>
          </p:cNvPr>
          <p:cNvSpPr/>
          <p:nvPr/>
        </p:nvSpPr>
        <p:spPr>
          <a:xfrm>
            <a:off x="223934" y="5888829"/>
            <a:ext cx="900759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8255C-BB72-4CA4-91D0-7EE0813E8696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6676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-73025"/>
            <a:ext cx="9105900" cy="1325563"/>
          </a:xfrm>
        </p:spPr>
        <p:txBody>
          <a:bodyPr>
            <a:normAutofit/>
          </a:bodyPr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Important Note for Programs Not Using LOS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2448868"/>
            <a:ext cx="8686800" cy="28192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18288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>
                <a:solidFill>
                  <a:schemeClr val="accent1"/>
                </a:solidFill>
              </a:rPr>
              <a:t>Collect signed training certificates</a:t>
            </a:r>
          </a:p>
          <a:p>
            <a:pPr marL="228600" lvl="1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>
                <a:solidFill>
                  <a:schemeClr val="accent1"/>
                </a:solidFill>
              </a:rPr>
              <a:t>Store signed training certificates for 10 years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r>
              <a:rPr lang="en-US" sz="1800">
                <a:solidFill>
                  <a:schemeClr val="accent1"/>
                </a:solidFill>
              </a:rPr>
              <a:t>For LOS or Program </a:t>
            </a:r>
            <a:r>
              <a:rPr lang="en-US" sz="1800" b="1" u="sng">
                <a:solidFill>
                  <a:schemeClr val="accent1"/>
                </a:solidFill>
              </a:rPr>
              <a:t>process</a:t>
            </a:r>
            <a:r>
              <a:rPr lang="en-US" sz="1800">
                <a:solidFill>
                  <a:schemeClr val="accent1"/>
                </a:solidFill>
              </a:rPr>
              <a:t> questions, please contact your Program Owner or Biopharma Quality (BQ) Lead</a:t>
            </a:r>
          </a:p>
          <a:p>
            <a:pPr marL="228600" lvl="1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752600" y="1090880"/>
            <a:ext cx="8686800" cy="1195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 algn="ctr">
              <a:buNone/>
              <a:defRPr/>
            </a:pPr>
            <a:r>
              <a:rPr lang="en-US" b="1" i="1">
                <a:solidFill>
                  <a:srgbClr val="FF0000"/>
                </a:solidFill>
              </a:rPr>
              <a:t>Be Sure to Follow All Existing Required Activities and Processes For Any Program that Is </a:t>
            </a:r>
            <a:r>
              <a:rPr lang="en-US" b="1" i="1" u="sng">
                <a:solidFill>
                  <a:srgbClr val="FF0000"/>
                </a:solidFill>
              </a:rPr>
              <a:t>Not Being Tracked by LOS</a:t>
            </a:r>
          </a:p>
        </p:txBody>
      </p:sp>
      <p:sp>
        <p:nvSpPr>
          <p:cNvPr id="8" name="Rectangle 7"/>
          <p:cNvSpPr/>
          <p:nvPr/>
        </p:nvSpPr>
        <p:spPr>
          <a:xfrm flipH="1" flipV="1">
            <a:off x="1752600" y="5247099"/>
            <a:ext cx="8686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flipH="1">
            <a:off x="1752600" y="5159406"/>
            <a:ext cx="114300" cy="963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1" y="2448868"/>
            <a:ext cx="8689181" cy="122553"/>
            <a:chOff x="228600" y="1092200"/>
            <a:chExt cx="8689181" cy="122553"/>
          </a:xfrm>
        </p:grpSpPr>
        <p:sp>
          <p:nvSpPr>
            <p:cNvPr id="11" name="Rectangle 10"/>
            <p:cNvSpPr/>
            <p:nvPr/>
          </p:nvSpPr>
          <p:spPr>
            <a:xfrm>
              <a:off x="228600" y="1092200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H="1" flipV="1">
              <a:off x="8803481" y="1118391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9365C27-5A03-4111-B67E-38C505DEC569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3088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98294" y="2283307"/>
            <a:ext cx="2016086" cy="332709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7937" y="2283307"/>
            <a:ext cx="2016086" cy="332709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57580" y="2283307"/>
            <a:ext cx="2016086" cy="332709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26207" y="2283307"/>
            <a:ext cx="2016086" cy="332709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LOS…</a:t>
            </a: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8869" y="1448533"/>
            <a:ext cx="9014812" cy="41328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>
                <a:solidFill>
                  <a:schemeClr val="accent1"/>
                </a:solidFill>
              </a:rPr>
              <a:t>Is a controlled system and can be utilized during an audit or inspection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37" y="2582593"/>
            <a:ext cx="720000" cy="79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604" y="2582593"/>
            <a:ext cx="798750" cy="79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324" y="2582593"/>
            <a:ext cx="798750" cy="79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500" y="2576560"/>
            <a:ext cx="787500" cy="911250"/>
          </a:xfrm>
          <a:prstGeom prst="rect">
            <a:avLst/>
          </a:prstGeom>
        </p:spPr>
      </p:pic>
      <p:sp>
        <p:nvSpPr>
          <p:cNvPr id="17" name="Subtitle 5"/>
          <p:cNvSpPr txBox="1">
            <a:spLocks/>
          </p:cNvSpPr>
          <p:nvPr/>
        </p:nvSpPr>
        <p:spPr>
          <a:xfrm>
            <a:off x="8826212" y="3830908"/>
            <a:ext cx="1616075" cy="146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>
                <a:solidFill>
                  <a:schemeClr val="accent1"/>
                </a:solidFill>
              </a:rPr>
              <a:t>Defaults to English but can be changed to 23 other languages via the “Preferred Language” feature </a:t>
            </a:r>
          </a:p>
        </p:txBody>
      </p:sp>
      <p:sp>
        <p:nvSpPr>
          <p:cNvPr id="18" name="Subtitle 5"/>
          <p:cNvSpPr txBox="1">
            <a:spLocks/>
          </p:cNvSpPr>
          <p:nvPr/>
        </p:nvSpPr>
        <p:spPr>
          <a:xfrm>
            <a:off x="1617104" y="3792557"/>
            <a:ext cx="1778466" cy="146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>
                <a:solidFill>
                  <a:schemeClr val="accent1"/>
                </a:solidFill>
              </a:rPr>
              <a:t>Is a user-friendly platform that tracks vendor personnel working on a program and the training completion status of those assigned to a Program record.</a:t>
            </a:r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19" name="Subtitle 5"/>
          <p:cNvSpPr txBox="1">
            <a:spLocks/>
          </p:cNvSpPr>
          <p:nvPr/>
        </p:nvSpPr>
        <p:spPr>
          <a:xfrm>
            <a:off x="6457585" y="3792557"/>
            <a:ext cx="1616075" cy="146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>
                <a:solidFill>
                  <a:schemeClr val="accent1"/>
                </a:solidFill>
              </a:rPr>
              <a:t>Is ‘read only’ for Pfizer colleagues, including POs</a:t>
            </a:r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chemeClr val="accent1"/>
                </a:solidFill>
              </a:rPr>
              <a:t>Only vendors can input and edit data in LOS</a:t>
            </a:r>
          </a:p>
        </p:txBody>
      </p:sp>
      <p:sp>
        <p:nvSpPr>
          <p:cNvPr id="24" name="Subtitle 5">
            <a:extLst>
              <a:ext uri="{FF2B5EF4-FFF2-40B4-BE49-F238E27FC236}">
                <a16:creationId xmlns:a16="http://schemas.microsoft.com/office/drawing/2014/main" id="{D6A498EE-8020-48C6-A735-2404433FF414}"/>
              </a:ext>
            </a:extLst>
          </p:cNvPr>
          <p:cNvSpPr txBox="1">
            <a:spLocks/>
          </p:cNvSpPr>
          <p:nvPr/>
        </p:nvSpPr>
        <p:spPr>
          <a:xfrm>
            <a:off x="4077942" y="3834969"/>
            <a:ext cx="1616075" cy="146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>
                <a:solidFill>
                  <a:schemeClr val="accent1"/>
                </a:solidFill>
              </a:rPr>
              <a:t>Was designed to provide Pfizer Program Owners (POs) oversight of vendor training and personnel assignments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CB6402-0921-4B14-B119-2C3D1641696F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086556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5024" y="-71215"/>
            <a:ext cx="9105900" cy="1325563"/>
          </a:xfrm>
        </p:spPr>
        <p:txBody>
          <a:bodyPr>
            <a:normAutofit/>
          </a:bodyPr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If LOS Is Down or Inaccessible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5024" y="2223008"/>
            <a:ext cx="8686800" cy="2411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marL="228600" indent="-228600">
              <a:spcBef>
                <a:spcPts val="1200"/>
              </a:spcBef>
              <a:spcAft>
                <a:spcPts val="600"/>
              </a:spcAft>
              <a:buClr>
                <a:srgbClr val="0093CF"/>
              </a:buClr>
              <a:buFont typeface="Arial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Capture any vendor personnel changes in LOS after the fact as needed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645024" y="1523188"/>
            <a:ext cx="8686800" cy="699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>
                <a:solidFill>
                  <a:prstClr val="white"/>
                </a:solidFill>
              </a:rPr>
              <a:t>Revert Back to Backup Methodology in Place for the Particular Communication Channel / Program Type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645024" y="4621276"/>
            <a:ext cx="8686800" cy="274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21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22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49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1EAA1-1502-4CD0-85BA-14246ADCDEDD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6014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2422" y="283787"/>
            <a:ext cx="9587155" cy="1325563"/>
          </a:xfrm>
        </p:spPr>
        <p:txBody>
          <a:bodyPr>
            <a:noAutofit/>
          </a:bodyPr>
          <a:lstStyle/>
          <a:p>
            <a:pPr lvl="0"/>
            <a:r>
              <a:rPr lang="en-US">
                <a:latin typeface="Arial" pitchFamily="34" charset="0"/>
                <a:cs typeface="Arial" pitchFamily="34" charset="0"/>
              </a:rPr>
              <a:t>LOS Makes It Easier for Our Vendor Partners to Comply with Pfizer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Corporate Policy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2200345"/>
            <a:ext cx="8686800" cy="32959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93CF"/>
              </a:buClr>
              <a:buFont typeface="Arial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</a:rPr>
              <a:t>LOS keeps a record of training status for vendor personnel and sub-contractors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93CF"/>
              </a:buClr>
              <a:buFont typeface="Arial" pitchFamily="34" charset="0"/>
              <a:buChar char="•"/>
              <a:defRPr/>
            </a:pPr>
            <a:r>
              <a:rPr lang="en-US" sz="2000" b="1">
                <a:solidFill>
                  <a:schemeClr val="accent1"/>
                </a:solidFill>
              </a:rPr>
              <a:t>LOS provides external inspectors and internal auditors, evidence 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000" b="1">
                <a:solidFill>
                  <a:schemeClr val="accent1"/>
                </a:solidFill>
              </a:rPr>
              <a:t>of compliance with Pfizer Corporate Policy 903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0093CF"/>
              </a:buClr>
              <a:buFont typeface="Arial" pitchFamily="34" charset="0"/>
              <a:buChar char="•"/>
              <a:defRPr/>
            </a:pPr>
            <a:r>
              <a:rPr lang="en-US" sz="2000" b="1">
                <a:solidFill>
                  <a:schemeClr val="accent1"/>
                </a:solidFill>
              </a:rPr>
              <a:t>LOS will continue to improve with enhanced features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50219" y="5392275"/>
            <a:ext cx="8686800" cy="127000"/>
            <a:chOff x="228600" y="3530600"/>
            <a:chExt cx="8686800" cy="127000"/>
          </a:xfrm>
        </p:grpSpPr>
        <p:sp>
          <p:nvSpPr>
            <p:cNvPr id="12" name="Rectangle 11"/>
            <p:cNvSpPr/>
            <p:nvPr/>
          </p:nvSpPr>
          <p:spPr>
            <a:xfrm flipH="1" flipV="1">
              <a:off x="228600" y="3630168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flipH="1">
              <a:off x="228600" y="3530600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2197139"/>
            <a:ext cx="8689181" cy="122553"/>
            <a:chOff x="228600" y="1092200"/>
            <a:chExt cx="8689181" cy="122553"/>
          </a:xfrm>
        </p:grpSpPr>
        <p:sp>
          <p:nvSpPr>
            <p:cNvPr id="15" name="Rectangle 14"/>
            <p:cNvSpPr/>
            <p:nvPr/>
          </p:nvSpPr>
          <p:spPr>
            <a:xfrm>
              <a:off x="228600" y="1092200"/>
              <a:ext cx="86868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flipH="1" flipV="1">
              <a:off x="8803481" y="1118391"/>
              <a:ext cx="114300" cy="9636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0FB2C3A-A5D0-4177-A66D-E17B7C057DF8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  <p:sp>
        <p:nvSpPr>
          <p:cNvPr id="3" name="10-Point Star 2"/>
          <p:cNvSpPr/>
          <p:nvPr/>
        </p:nvSpPr>
        <p:spPr>
          <a:xfrm>
            <a:off x="8834608" y="4124631"/>
            <a:ext cx="1313739" cy="1313739"/>
          </a:xfrm>
          <a:prstGeom prst="star10">
            <a:avLst>
              <a:gd name="adj" fmla="val 29064"/>
              <a:gd name="hf" fmla="val 105146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 rot="1228856">
            <a:off x="8914428" y="4420883"/>
            <a:ext cx="117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>
                <a:solidFill>
                  <a:schemeClr val="bg1"/>
                </a:solidFill>
                <a:latin typeface="Bauhaus 93" panose="04030905020B02020C02" pitchFamily="82" charset="0"/>
              </a:rPr>
              <a:t>new </a:t>
            </a:r>
          </a:p>
          <a:p>
            <a:pPr algn="ctr"/>
            <a:r>
              <a:rPr lang="en-IN" sz="1200">
                <a:solidFill>
                  <a:schemeClr val="bg1"/>
                </a:solidFill>
                <a:latin typeface="Bauhaus 93" panose="04030905020B02020C02" pitchFamily="82" charset="0"/>
              </a:rPr>
              <a:t>and </a:t>
            </a:r>
          </a:p>
          <a:p>
            <a:pPr algn="ctr"/>
            <a:r>
              <a:rPr lang="en-IN" sz="1200">
                <a:solidFill>
                  <a:schemeClr val="bg1"/>
                </a:solidFill>
                <a:latin typeface="Bauhaus 93" panose="04030905020B02020C02" pitchFamily="82" charset="0"/>
              </a:rPr>
              <a:t>improved</a:t>
            </a:r>
          </a:p>
        </p:txBody>
      </p:sp>
    </p:spTree>
    <p:extLst>
      <p:ext uri="{BB962C8B-B14F-4D97-AF65-F5344CB8AC3E}">
        <p14:creationId xmlns:p14="http://schemas.microsoft.com/office/powerpoint/2010/main" val="24126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/>
          <p:cNvSpPr>
            <a:spLocks noGrp="1"/>
          </p:cNvSpPr>
          <p:nvPr>
            <p:ph type="ctrTitle"/>
          </p:nvPr>
        </p:nvSpPr>
        <p:spPr>
          <a:xfrm>
            <a:off x="1000126" y="3129679"/>
            <a:ext cx="3964562" cy="598643"/>
          </a:xfrm>
        </p:spPr>
        <p:txBody>
          <a:bodyPr/>
          <a:lstStyle/>
          <a:p>
            <a:r>
              <a:rPr lang="en-US"/>
              <a:t>Your title goes here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7410" y="1216697"/>
            <a:ext cx="4164329" cy="3709629"/>
            <a:chOff x="4461878" y="2001990"/>
            <a:chExt cx="3592512" cy="3200248"/>
          </a:xfrm>
        </p:grpSpPr>
        <p:grpSp>
          <p:nvGrpSpPr>
            <p:cNvPr id="26" name="Group 25"/>
            <p:cNvGrpSpPr/>
            <p:nvPr/>
          </p:nvGrpSpPr>
          <p:grpSpPr>
            <a:xfrm>
              <a:off x="5257395" y="3072562"/>
              <a:ext cx="1746745" cy="722738"/>
              <a:chOff x="1049338" y="1466850"/>
              <a:chExt cx="1822450" cy="754063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49338" y="1466850"/>
                <a:ext cx="1822450" cy="75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966913" y="1630363"/>
                <a:ext cx="342900" cy="590550"/>
              </a:xfrm>
              <a:custGeom>
                <a:avLst/>
                <a:gdLst>
                  <a:gd name="T0" fmla="*/ 0 w 91"/>
                  <a:gd name="T1" fmla="*/ 154 h 155"/>
                  <a:gd name="T2" fmla="*/ 9 w 91"/>
                  <a:gd name="T3" fmla="*/ 122 h 155"/>
                  <a:gd name="T4" fmla="*/ 33 w 91"/>
                  <a:gd name="T5" fmla="*/ 35 h 155"/>
                  <a:gd name="T6" fmla="*/ 45 w 91"/>
                  <a:gd name="T7" fmla="*/ 12 h 155"/>
                  <a:gd name="T8" fmla="*/ 78 w 91"/>
                  <a:gd name="T9" fmla="*/ 3 h 155"/>
                  <a:gd name="T10" fmla="*/ 90 w 91"/>
                  <a:gd name="T11" fmla="*/ 15 h 155"/>
                  <a:gd name="T12" fmla="*/ 81 w 91"/>
                  <a:gd name="T13" fmla="*/ 28 h 155"/>
                  <a:gd name="T14" fmla="*/ 72 w 91"/>
                  <a:gd name="T15" fmla="*/ 26 h 155"/>
                  <a:gd name="T16" fmla="*/ 71 w 91"/>
                  <a:gd name="T17" fmla="*/ 17 h 155"/>
                  <a:gd name="T18" fmla="*/ 70 w 91"/>
                  <a:gd name="T19" fmla="*/ 10 h 155"/>
                  <a:gd name="T20" fmla="*/ 62 w 91"/>
                  <a:gd name="T21" fmla="*/ 10 h 155"/>
                  <a:gd name="T22" fmla="*/ 56 w 91"/>
                  <a:gd name="T23" fmla="*/ 16 h 155"/>
                  <a:gd name="T24" fmla="*/ 46 w 91"/>
                  <a:gd name="T25" fmla="*/ 48 h 155"/>
                  <a:gd name="T26" fmla="*/ 82 w 91"/>
                  <a:gd name="T27" fmla="*/ 48 h 155"/>
                  <a:gd name="T28" fmla="*/ 79 w 91"/>
                  <a:gd name="T29" fmla="*/ 58 h 155"/>
                  <a:gd name="T30" fmla="*/ 69 w 91"/>
                  <a:gd name="T31" fmla="*/ 97 h 155"/>
                  <a:gd name="T32" fmla="*/ 64 w 91"/>
                  <a:gd name="T33" fmla="*/ 101 h 155"/>
                  <a:gd name="T34" fmla="*/ 51 w 91"/>
                  <a:gd name="T35" fmla="*/ 101 h 155"/>
                  <a:gd name="T36" fmla="*/ 63 w 91"/>
                  <a:gd name="T37" fmla="*/ 56 h 155"/>
                  <a:gd name="T38" fmla="*/ 45 w 91"/>
                  <a:gd name="T39" fmla="*/ 57 h 155"/>
                  <a:gd name="T40" fmla="*/ 43 w 91"/>
                  <a:gd name="T41" fmla="*/ 60 h 155"/>
                  <a:gd name="T42" fmla="*/ 19 w 91"/>
                  <a:gd name="T43" fmla="*/ 148 h 155"/>
                  <a:gd name="T44" fmla="*/ 11 w 91"/>
                  <a:gd name="T45" fmla="*/ 155 h 155"/>
                  <a:gd name="T46" fmla="*/ 1 w 91"/>
                  <a:gd name="T47" fmla="*/ 155 h 155"/>
                  <a:gd name="T48" fmla="*/ 0 w 91"/>
                  <a:gd name="T49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155">
                    <a:moveTo>
                      <a:pt x="0" y="154"/>
                    </a:moveTo>
                    <a:cubicBezTo>
                      <a:pt x="3" y="143"/>
                      <a:pt x="6" y="132"/>
                      <a:pt x="9" y="122"/>
                    </a:cubicBezTo>
                    <a:cubicBezTo>
                      <a:pt x="17" y="93"/>
                      <a:pt x="24" y="64"/>
                      <a:pt x="33" y="35"/>
                    </a:cubicBezTo>
                    <a:cubicBezTo>
                      <a:pt x="35" y="27"/>
                      <a:pt x="39" y="19"/>
                      <a:pt x="45" y="12"/>
                    </a:cubicBezTo>
                    <a:cubicBezTo>
                      <a:pt x="54" y="2"/>
                      <a:pt x="65" y="0"/>
                      <a:pt x="78" y="3"/>
                    </a:cubicBezTo>
                    <a:cubicBezTo>
                      <a:pt x="84" y="4"/>
                      <a:pt x="89" y="8"/>
                      <a:pt x="90" y="15"/>
                    </a:cubicBezTo>
                    <a:cubicBezTo>
                      <a:pt x="91" y="22"/>
                      <a:pt x="87" y="28"/>
                      <a:pt x="81" y="28"/>
                    </a:cubicBezTo>
                    <a:cubicBezTo>
                      <a:pt x="78" y="29"/>
                      <a:pt x="75" y="28"/>
                      <a:pt x="72" y="26"/>
                    </a:cubicBezTo>
                    <a:cubicBezTo>
                      <a:pt x="69" y="24"/>
                      <a:pt x="69" y="20"/>
                      <a:pt x="71" y="17"/>
                    </a:cubicBezTo>
                    <a:cubicBezTo>
                      <a:pt x="71" y="15"/>
                      <a:pt x="73" y="12"/>
                      <a:pt x="70" y="10"/>
                    </a:cubicBezTo>
                    <a:cubicBezTo>
                      <a:pt x="68" y="9"/>
                      <a:pt x="65" y="9"/>
                      <a:pt x="62" y="10"/>
                    </a:cubicBezTo>
                    <a:cubicBezTo>
                      <a:pt x="60" y="11"/>
                      <a:pt x="57" y="14"/>
                      <a:pt x="56" y="16"/>
                    </a:cubicBezTo>
                    <a:cubicBezTo>
                      <a:pt x="52" y="26"/>
                      <a:pt x="49" y="36"/>
                      <a:pt x="46" y="48"/>
                    </a:cubicBezTo>
                    <a:cubicBezTo>
                      <a:pt x="59" y="48"/>
                      <a:pt x="70" y="48"/>
                      <a:pt x="82" y="48"/>
                    </a:cubicBezTo>
                    <a:cubicBezTo>
                      <a:pt x="81" y="52"/>
                      <a:pt x="80" y="55"/>
                      <a:pt x="79" y="58"/>
                    </a:cubicBezTo>
                    <a:cubicBezTo>
                      <a:pt x="76" y="71"/>
                      <a:pt x="72" y="84"/>
                      <a:pt x="69" y="97"/>
                    </a:cubicBezTo>
                    <a:cubicBezTo>
                      <a:pt x="68" y="100"/>
                      <a:pt x="67" y="101"/>
                      <a:pt x="64" y="101"/>
                    </a:cubicBezTo>
                    <a:cubicBezTo>
                      <a:pt x="60" y="101"/>
                      <a:pt x="56" y="101"/>
                      <a:pt x="51" y="101"/>
                    </a:cubicBezTo>
                    <a:cubicBezTo>
                      <a:pt x="55" y="86"/>
                      <a:pt x="58" y="72"/>
                      <a:pt x="63" y="56"/>
                    </a:cubicBezTo>
                    <a:cubicBezTo>
                      <a:pt x="56" y="56"/>
                      <a:pt x="51" y="56"/>
                      <a:pt x="45" y="57"/>
                    </a:cubicBezTo>
                    <a:cubicBezTo>
                      <a:pt x="44" y="57"/>
                      <a:pt x="43" y="59"/>
                      <a:pt x="43" y="60"/>
                    </a:cubicBezTo>
                    <a:cubicBezTo>
                      <a:pt x="35" y="90"/>
                      <a:pt x="27" y="119"/>
                      <a:pt x="19" y="148"/>
                    </a:cubicBezTo>
                    <a:cubicBezTo>
                      <a:pt x="17" y="155"/>
                      <a:pt x="17" y="155"/>
                      <a:pt x="11" y="155"/>
                    </a:cubicBezTo>
                    <a:cubicBezTo>
                      <a:pt x="7" y="155"/>
                      <a:pt x="4" y="155"/>
                      <a:pt x="1" y="155"/>
                    </a:cubicBezTo>
                    <a:cubicBezTo>
                      <a:pt x="1" y="155"/>
                      <a:pt x="0" y="154"/>
                      <a:pt x="0" y="1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1766888" y="1711325"/>
                <a:ext cx="290513" cy="303213"/>
              </a:xfrm>
              <a:custGeom>
                <a:avLst/>
                <a:gdLst>
                  <a:gd name="T0" fmla="*/ 0 w 77"/>
                  <a:gd name="T1" fmla="*/ 80 h 80"/>
                  <a:gd name="T2" fmla="*/ 6 w 77"/>
                  <a:gd name="T3" fmla="*/ 61 h 80"/>
                  <a:gd name="T4" fmla="*/ 21 w 77"/>
                  <a:gd name="T5" fmla="*/ 4 h 80"/>
                  <a:gd name="T6" fmla="*/ 26 w 77"/>
                  <a:gd name="T7" fmla="*/ 0 h 80"/>
                  <a:gd name="T8" fmla="*/ 51 w 77"/>
                  <a:gd name="T9" fmla="*/ 0 h 80"/>
                  <a:gd name="T10" fmla="*/ 54 w 77"/>
                  <a:gd name="T11" fmla="*/ 0 h 80"/>
                  <a:gd name="T12" fmla="*/ 74 w 77"/>
                  <a:gd name="T13" fmla="*/ 13 h 80"/>
                  <a:gd name="T14" fmla="*/ 70 w 77"/>
                  <a:gd name="T15" fmla="*/ 37 h 80"/>
                  <a:gd name="T16" fmla="*/ 44 w 77"/>
                  <a:gd name="T17" fmla="*/ 50 h 80"/>
                  <a:gd name="T18" fmla="*/ 30 w 77"/>
                  <a:gd name="T19" fmla="*/ 50 h 80"/>
                  <a:gd name="T20" fmla="*/ 25 w 77"/>
                  <a:gd name="T21" fmla="*/ 54 h 80"/>
                  <a:gd name="T22" fmla="*/ 19 w 77"/>
                  <a:gd name="T23" fmla="*/ 77 h 80"/>
                  <a:gd name="T24" fmla="*/ 15 w 77"/>
                  <a:gd name="T25" fmla="*/ 80 h 80"/>
                  <a:gd name="T26" fmla="*/ 0 w 77"/>
                  <a:gd name="T27" fmla="*/ 80 h 80"/>
                  <a:gd name="T28" fmla="*/ 29 w 77"/>
                  <a:gd name="T29" fmla="*/ 41 h 80"/>
                  <a:gd name="T30" fmla="*/ 49 w 77"/>
                  <a:gd name="T31" fmla="*/ 38 h 80"/>
                  <a:gd name="T32" fmla="*/ 56 w 77"/>
                  <a:gd name="T33" fmla="*/ 17 h 80"/>
                  <a:gd name="T34" fmla="*/ 41 w 77"/>
                  <a:gd name="T35" fmla="*/ 9 h 80"/>
                  <a:gd name="T36" fmla="*/ 37 w 77"/>
                  <a:gd name="T37" fmla="*/ 12 h 80"/>
                  <a:gd name="T38" fmla="*/ 32 w 77"/>
                  <a:gd name="T39" fmla="*/ 29 h 80"/>
                  <a:gd name="T40" fmla="*/ 29 w 77"/>
                  <a:gd name="T41" fmla="*/ 4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80">
                    <a:moveTo>
                      <a:pt x="0" y="80"/>
                    </a:moveTo>
                    <a:cubicBezTo>
                      <a:pt x="2" y="73"/>
                      <a:pt x="4" y="67"/>
                      <a:pt x="6" y="61"/>
                    </a:cubicBezTo>
                    <a:cubicBezTo>
                      <a:pt x="11" y="42"/>
                      <a:pt x="16" y="23"/>
                      <a:pt x="21" y="4"/>
                    </a:cubicBezTo>
                    <a:cubicBezTo>
                      <a:pt x="22" y="1"/>
                      <a:pt x="23" y="0"/>
                      <a:pt x="26" y="0"/>
                    </a:cubicBezTo>
                    <a:cubicBezTo>
                      <a:pt x="34" y="0"/>
                      <a:pt x="43" y="0"/>
                      <a:pt x="51" y="0"/>
                    </a:cubicBezTo>
                    <a:cubicBezTo>
                      <a:pt x="52" y="0"/>
                      <a:pt x="53" y="0"/>
                      <a:pt x="54" y="0"/>
                    </a:cubicBezTo>
                    <a:cubicBezTo>
                      <a:pt x="63" y="1"/>
                      <a:pt x="70" y="4"/>
                      <a:pt x="74" y="13"/>
                    </a:cubicBezTo>
                    <a:cubicBezTo>
                      <a:pt x="77" y="21"/>
                      <a:pt x="76" y="30"/>
                      <a:pt x="70" y="37"/>
                    </a:cubicBezTo>
                    <a:cubicBezTo>
                      <a:pt x="64" y="46"/>
                      <a:pt x="54" y="50"/>
                      <a:pt x="44" y="50"/>
                    </a:cubicBezTo>
                    <a:cubicBezTo>
                      <a:pt x="39" y="51"/>
                      <a:pt x="35" y="51"/>
                      <a:pt x="30" y="50"/>
                    </a:cubicBezTo>
                    <a:cubicBezTo>
                      <a:pt x="27" y="50"/>
                      <a:pt x="26" y="51"/>
                      <a:pt x="25" y="54"/>
                    </a:cubicBezTo>
                    <a:cubicBezTo>
                      <a:pt x="23" y="62"/>
                      <a:pt x="21" y="69"/>
                      <a:pt x="19" y="77"/>
                    </a:cubicBezTo>
                    <a:cubicBezTo>
                      <a:pt x="18" y="79"/>
                      <a:pt x="17" y="80"/>
                      <a:pt x="15" y="80"/>
                    </a:cubicBezTo>
                    <a:cubicBezTo>
                      <a:pt x="10" y="80"/>
                      <a:pt x="6" y="80"/>
                      <a:pt x="0" y="80"/>
                    </a:cubicBezTo>
                    <a:close/>
                    <a:moveTo>
                      <a:pt x="29" y="41"/>
                    </a:moveTo>
                    <a:cubicBezTo>
                      <a:pt x="37" y="42"/>
                      <a:pt x="44" y="41"/>
                      <a:pt x="49" y="38"/>
                    </a:cubicBezTo>
                    <a:cubicBezTo>
                      <a:pt x="56" y="33"/>
                      <a:pt x="59" y="25"/>
                      <a:pt x="56" y="17"/>
                    </a:cubicBezTo>
                    <a:cubicBezTo>
                      <a:pt x="54" y="11"/>
                      <a:pt x="49" y="9"/>
                      <a:pt x="41" y="9"/>
                    </a:cubicBezTo>
                    <a:cubicBezTo>
                      <a:pt x="38" y="9"/>
                      <a:pt x="37" y="10"/>
                      <a:pt x="37" y="12"/>
                    </a:cubicBezTo>
                    <a:cubicBezTo>
                      <a:pt x="35" y="18"/>
                      <a:pt x="34" y="23"/>
                      <a:pt x="32" y="29"/>
                    </a:cubicBezTo>
                    <a:cubicBezTo>
                      <a:pt x="31" y="33"/>
                      <a:pt x="30" y="37"/>
                      <a:pt x="29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2446338" y="1790700"/>
                <a:ext cx="222250" cy="231775"/>
              </a:xfrm>
              <a:custGeom>
                <a:avLst/>
                <a:gdLst>
                  <a:gd name="T0" fmla="*/ 47 w 59"/>
                  <a:gd name="T1" fmla="*/ 47 h 61"/>
                  <a:gd name="T2" fmla="*/ 44 w 59"/>
                  <a:gd name="T3" fmla="*/ 58 h 61"/>
                  <a:gd name="T4" fmla="*/ 20 w 59"/>
                  <a:gd name="T5" fmla="*/ 59 h 61"/>
                  <a:gd name="T6" fmla="*/ 4 w 59"/>
                  <a:gd name="T7" fmla="*/ 42 h 61"/>
                  <a:gd name="T8" fmla="*/ 41 w 59"/>
                  <a:gd name="T9" fmla="*/ 5 h 61"/>
                  <a:gd name="T10" fmla="*/ 55 w 59"/>
                  <a:gd name="T11" fmla="*/ 31 h 61"/>
                  <a:gd name="T12" fmla="*/ 51 w 59"/>
                  <a:gd name="T13" fmla="*/ 33 h 61"/>
                  <a:gd name="T14" fmla="*/ 24 w 59"/>
                  <a:gd name="T15" fmla="*/ 33 h 61"/>
                  <a:gd name="T16" fmla="*/ 20 w 59"/>
                  <a:gd name="T17" fmla="*/ 38 h 61"/>
                  <a:gd name="T18" fmla="*/ 36 w 59"/>
                  <a:gd name="T19" fmla="*/ 51 h 61"/>
                  <a:gd name="T20" fmla="*/ 47 w 59"/>
                  <a:gd name="T21" fmla="*/ 47 h 61"/>
                  <a:gd name="T22" fmla="*/ 21 w 59"/>
                  <a:gd name="T23" fmla="*/ 26 h 61"/>
                  <a:gd name="T24" fmla="*/ 39 w 59"/>
                  <a:gd name="T25" fmla="*/ 26 h 61"/>
                  <a:gd name="T26" fmla="*/ 41 w 59"/>
                  <a:gd name="T27" fmla="*/ 24 h 61"/>
                  <a:gd name="T28" fmla="*/ 38 w 59"/>
                  <a:gd name="T29" fmla="*/ 15 h 61"/>
                  <a:gd name="T30" fmla="*/ 29 w 59"/>
                  <a:gd name="T31" fmla="*/ 14 h 61"/>
                  <a:gd name="T32" fmla="*/ 21 w 59"/>
                  <a:gd name="T33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1">
                    <a:moveTo>
                      <a:pt x="47" y="47"/>
                    </a:moveTo>
                    <a:cubicBezTo>
                      <a:pt x="51" y="54"/>
                      <a:pt x="51" y="55"/>
                      <a:pt x="44" y="58"/>
                    </a:cubicBezTo>
                    <a:cubicBezTo>
                      <a:pt x="36" y="61"/>
                      <a:pt x="28" y="61"/>
                      <a:pt x="20" y="59"/>
                    </a:cubicBezTo>
                    <a:cubicBezTo>
                      <a:pt x="11" y="57"/>
                      <a:pt x="6" y="51"/>
                      <a:pt x="4" y="42"/>
                    </a:cubicBezTo>
                    <a:cubicBezTo>
                      <a:pt x="0" y="20"/>
                      <a:pt x="20" y="0"/>
                      <a:pt x="41" y="5"/>
                    </a:cubicBezTo>
                    <a:cubicBezTo>
                      <a:pt x="52" y="8"/>
                      <a:pt x="59" y="21"/>
                      <a:pt x="55" y="31"/>
                    </a:cubicBezTo>
                    <a:cubicBezTo>
                      <a:pt x="54" y="32"/>
                      <a:pt x="52" y="33"/>
                      <a:pt x="51" y="33"/>
                    </a:cubicBezTo>
                    <a:cubicBezTo>
                      <a:pt x="42" y="34"/>
                      <a:pt x="33" y="34"/>
                      <a:pt x="24" y="33"/>
                    </a:cubicBezTo>
                    <a:cubicBezTo>
                      <a:pt x="20" y="33"/>
                      <a:pt x="19" y="35"/>
                      <a:pt x="20" y="38"/>
                    </a:cubicBezTo>
                    <a:cubicBezTo>
                      <a:pt x="20" y="47"/>
                      <a:pt x="26" y="53"/>
                      <a:pt x="36" y="51"/>
                    </a:cubicBezTo>
                    <a:cubicBezTo>
                      <a:pt x="39" y="50"/>
                      <a:pt x="43" y="49"/>
                      <a:pt x="47" y="47"/>
                    </a:cubicBezTo>
                    <a:close/>
                    <a:moveTo>
                      <a:pt x="21" y="26"/>
                    </a:moveTo>
                    <a:cubicBezTo>
                      <a:pt x="27" y="26"/>
                      <a:pt x="33" y="26"/>
                      <a:pt x="39" y="26"/>
                    </a:cubicBezTo>
                    <a:cubicBezTo>
                      <a:pt x="40" y="26"/>
                      <a:pt x="41" y="25"/>
                      <a:pt x="41" y="24"/>
                    </a:cubicBezTo>
                    <a:cubicBezTo>
                      <a:pt x="40" y="21"/>
                      <a:pt x="40" y="17"/>
                      <a:pt x="38" y="15"/>
                    </a:cubicBezTo>
                    <a:cubicBezTo>
                      <a:pt x="36" y="12"/>
                      <a:pt x="32" y="12"/>
                      <a:pt x="29" y="14"/>
                    </a:cubicBezTo>
                    <a:cubicBezTo>
                      <a:pt x="25" y="16"/>
                      <a:pt x="23" y="20"/>
                      <a:pt x="21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2249488" y="1812925"/>
                <a:ext cx="230188" cy="201613"/>
              </a:xfrm>
              <a:custGeom>
                <a:avLst/>
                <a:gdLst>
                  <a:gd name="T0" fmla="*/ 13 w 61"/>
                  <a:gd name="T1" fmla="*/ 8 h 53"/>
                  <a:gd name="T2" fmla="*/ 21 w 61"/>
                  <a:gd name="T3" fmla="*/ 0 h 53"/>
                  <a:gd name="T4" fmla="*/ 61 w 61"/>
                  <a:gd name="T5" fmla="*/ 0 h 53"/>
                  <a:gd name="T6" fmla="*/ 25 w 61"/>
                  <a:gd name="T7" fmla="*/ 45 h 53"/>
                  <a:gd name="T8" fmla="*/ 50 w 61"/>
                  <a:gd name="T9" fmla="*/ 45 h 53"/>
                  <a:gd name="T10" fmla="*/ 43 w 61"/>
                  <a:gd name="T11" fmla="*/ 53 h 53"/>
                  <a:gd name="T12" fmla="*/ 5 w 61"/>
                  <a:gd name="T13" fmla="*/ 53 h 53"/>
                  <a:gd name="T14" fmla="*/ 0 w 61"/>
                  <a:gd name="T15" fmla="*/ 53 h 53"/>
                  <a:gd name="T16" fmla="*/ 35 w 61"/>
                  <a:gd name="T17" fmla="*/ 8 h 53"/>
                  <a:gd name="T18" fmla="*/ 13 w 61"/>
                  <a:gd name="T19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3">
                    <a:moveTo>
                      <a:pt x="13" y="8"/>
                    </a:moveTo>
                    <a:cubicBezTo>
                      <a:pt x="13" y="0"/>
                      <a:pt x="13" y="0"/>
                      <a:pt x="21" y="0"/>
                    </a:cubicBezTo>
                    <a:cubicBezTo>
                      <a:pt x="34" y="0"/>
                      <a:pt x="46" y="0"/>
                      <a:pt x="61" y="0"/>
                    </a:cubicBezTo>
                    <a:cubicBezTo>
                      <a:pt x="49" y="15"/>
                      <a:pt x="38" y="29"/>
                      <a:pt x="25" y="45"/>
                    </a:cubicBezTo>
                    <a:cubicBezTo>
                      <a:pt x="35" y="45"/>
                      <a:pt x="42" y="45"/>
                      <a:pt x="50" y="45"/>
                    </a:cubicBezTo>
                    <a:cubicBezTo>
                      <a:pt x="50" y="52"/>
                      <a:pt x="50" y="53"/>
                      <a:pt x="43" y="53"/>
                    </a:cubicBezTo>
                    <a:cubicBezTo>
                      <a:pt x="30" y="53"/>
                      <a:pt x="17" y="53"/>
                      <a:pt x="5" y="53"/>
                    </a:cubicBezTo>
                    <a:cubicBezTo>
                      <a:pt x="4" y="53"/>
                      <a:pt x="2" y="53"/>
                      <a:pt x="0" y="53"/>
                    </a:cubicBezTo>
                    <a:cubicBezTo>
                      <a:pt x="12" y="38"/>
                      <a:pt x="23" y="24"/>
                      <a:pt x="35" y="8"/>
                    </a:cubicBezTo>
                    <a:cubicBezTo>
                      <a:pt x="27" y="8"/>
                      <a:pt x="20" y="8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652713" y="1806575"/>
                <a:ext cx="215900" cy="207963"/>
              </a:xfrm>
              <a:custGeom>
                <a:avLst/>
                <a:gdLst>
                  <a:gd name="T0" fmla="*/ 0 w 57"/>
                  <a:gd name="T1" fmla="*/ 55 h 55"/>
                  <a:gd name="T2" fmla="*/ 6 w 57"/>
                  <a:gd name="T3" fmla="*/ 32 h 55"/>
                  <a:gd name="T4" fmla="*/ 13 w 57"/>
                  <a:gd name="T5" fmla="*/ 6 h 55"/>
                  <a:gd name="T6" fmla="*/ 18 w 57"/>
                  <a:gd name="T7" fmla="*/ 2 h 55"/>
                  <a:gd name="T8" fmla="*/ 31 w 57"/>
                  <a:gd name="T9" fmla="*/ 2 h 55"/>
                  <a:gd name="T10" fmla="*/ 29 w 57"/>
                  <a:gd name="T11" fmla="*/ 11 h 55"/>
                  <a:gd name="T12" fmla="*/ 30 w 57"/>
                  <a:gd name="T13" fmla="*/ 11 h 55"/>
                  <a:gd name="T14" fmla="*/ 34 w 57"/>
                  <a:gd name="T15" fmla="*/ 6 h 55"/>
                  <a:gd name="T16" fmla="*/ 48 w 57"/>
                  <a:gd name="T17" fmla="*/ 1 h 55"/>
                  <a:gd name="T18" fmla="*/ 57 w 57"/>
                  <a:gd name="T19" fmla="*/ 8 h 55"/>
                  <a:gd name="T20" fmla="*/ 52 w 57"/>
                  <a:gd name="T21" fmla="*/ 19 h 55"/>
                  <a:gd name="T22" fmla="*/ 41 w 57"/>
                  <a:gd name="T23" fmla="*/ 16 h 55"/>
                  <a:gd name="T24" fmla="*/ 32 w 57"/>
                  <a:gd name="T25" fmla="*/ 15 h 55"/>
                  <a:gd name="T26" fmla="*/ 24 w 57"/>
                  <a:gd name="T27" fmla="*/ 31 h 55"/>
                  <a:gd name="T28" fmla="*/ 18 w 57"/>
                  <a:gd name="T29" fmla="*/ 52 h 55"/>
                  <a:gd name="T30" fmla="*/ 14 w 57"/>
                  <a:gd name="T31" fmla="*/ 55 h 55"/>
                  <a:gd name="T32" fmla="*/ 0 w 57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55">
                    <a:moveTo>
                      <a:pt x="0" y="55"/>
                    </a:moveTo>
                    <a:cubicBezTo>
                      <a:pt x="2" y="47"/>
                      <a:pt x="4" y="40"/>
                      <a:pt x="6" y="32"/>
                    </a:cubicBezTo>
                    <a:cubicBezTo>
                      <a:pt x="8" y="24"/>
                      <a:pt x="11" y="15"/>
                      <a:pt x="13" y="6"/>
                    </a:cubicBezTo>
                    <a:cubicBezTo>
                      <a:pt x="14" y="3"/>
                      <a:pt x="15" y="2"/>
                      <a:pt x="18" y="2"/>
                    </a:cubicBezTo>
                    <a:cubicBezTo>
                      <a:pt x="22" y="2"/>
                      <a:pt x="27" y="2"/>
                      <a:pt x="31" y="2"/>
                    </a:cubicBezTo>
                    <a:cubicBezTo>
                      <a:pt x="30" y="5"/>
                      <a:pt x="30" y="8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10"/>
                      <a:pt x="33" y="8"/>
                      <a:pt x="34" y="6"/>
                    </a:cubicBezTo>
                    <a:cubicBezTo>
                      <a:pt x="38" y="3"/>
                      <a:pt x="43" y="0"/>
                      <a:pt x="48" y="1"/>
                    </a:cubicBezTo>
                    <a:cubicBezTo>
                      <a:pt x="53" y="2"/>
                      <a:pt x="56" y="4"/>
                      <a:pt x="57" y="8"/>
                    </a:cubicBezTo>
                    <a:cubicBezTo>
                      <a:pt x="57" y="12"/>
                      <a:pt x="55" y="17"/>
                      <a:pt x="52" y="19"/>
                    </a:cubicBezTo>
                    <a:cubicBezTo>
                      <a:pt x="48" y="21"/>
                      <a:pt x="43" y="20"/>
                      <a:pt x="41" y="16"/>
                    </a:cubicBezTo>
                    <a:cubicBezTo>
                      <a:pt x="39" y="10"/>
                      <a:pt x="35" y="11"/>
                      <a:pt x="32" y="15"/>
                    </a:cubicBezTo>
                    <a:cubicBezTo>
                      <a:pt x="28" y="20"/>
                      <a:pt x="26" y="26"/>
                      <a:pt x="24" y="31"/>
                    </a:cubicBezTo>
                    <a:cubicBezTo>
                      <a:pt x="21" y="38"/>
                      <a:pt x="20" y="45"/>
                      <a:pt x="18" y="52"/>
                    </a:cubicBezTo>
                    <a:cubicBezTo>
                      <a:pt x="17" y="54"/>
                      <a:pt x="16" y="55"/>
                      <a:pt x="14" y="55"/>
                    </a:cubicBezTo>
                    <a:cubicBezTo>
                      <a:pt x="9" y="55"/>
                      <a:pt x="5" y="55"/>
                      <a:pt x="0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057276" y="1654175"/>
                <a:ext cx="369888" cy="223838"/>
              </a:xfrm>
              <a:custGeom>
                <a:avLst/>
                <a:gdLst>
                  <a:gd name="T0" fmla="*/ 0 w 98"/>
                  <a:gd name="T1" fmla="*/ 59 h 59"/>
                  <a:gd name="T2" fmla="*/ 0 w 98"/>
                  <a:gd name="T3" fmla="*/ 59 h 59"/>
                  <a:gd name="T4" fmla="*/ 88 w 98"/>
                  <a:gd name="T5" fmla="*/ 41 h 59"/>
                  <a:gd name="T6" fmla="*/ 98 w 98"/>
                  <a:gd name="T7" fmla="*/ 6 h 59"/>
                  <a:gd name="T8" fmla="*/ 8 w 98"/>
                  <a:gd name="T9" fmla="*/ 29 h 59"/>
                  <a:gd name="T10" fmla="*/ 0 w 98"/>
                  <a:gd name="T11" fmla="*/ 59 h 59"/>
                  <a:gd name="T12" fmla="*/ 0 w 98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59">
                    <a:moveTo>
                      <a:pt x="0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6" y="42"/>
                      <a:pt x="39" y="35"/>
                      <a:pt x="88" y="41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49" y="0"/>
                      <a:pt x="14" y="7"/>
                      <a:pt x="8" y="2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355726" y="1741488"/>
                <a:ext cx="369888" cy="223838"/>
              </a:xfrm>
              <a:custGeom>
                <a:avLst/>
                <a:gdLst>
                  <a:gd name="T0" fmla="*/ 98 w 98"/>
                  <a:gd name="T1" fmla="*/ 0 h 59"/>
                  <a:gd name="T2" fmla="*/ 98 w 98"/>
                  <a:gd name="T3" fmla="*/ 0 h 59"/>
                  <a:gd name="T4" fmla="*/ 9 w 98"/>
                  <a:gd name="T5" fmla="*/ 18 h 59"/>
                  <a:gd name="T6" fmla="*/ 0 w 98"/>
                  <a:gd name="T7" fmla="*/ 53 h 59"/>
                  <a:gd name="T8" fmla="*/ 90 w 98"/>
                  <a:gd name="T9" fmla="*/ 30 h 59"/>
                  <a:gd name="T10" fmla="*/ 98 w 98"/>
                  <a:gd name="T11" fmla="*/ 0 h 59"/>
                  <a:gd name="T12" fmla="*/ 98 w 98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59"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2" y="17"/>
                      <a:pt x="59" y="24"/>
                      <a:pt x="9" y="18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8" y="59"/>
                      <a:pt x="84" y="52"/>
                      <a:pt x="90" y="3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173163" y="1466850"/>
                <a:ext cx="555625" cy="388938"/>
              </a:xfrm>
              <a:custGeom>
                <a:avLst/>
                <a:gdLst>
                  <a:gd name="T0" fmla="*/ 0 w 147"/>
                  <a:gd name="T1" fmla="*/ 35 h 102"/>
                  <a:gd name="T2" fmla="*/ 0 w 147"/>
                  <a:gd name="T3" fmla="*/ 35 h 102"/>
                  <a:gd name="T4" fmla="*/ 138 w 147"/>
                  <a:gd name="T5" fmla="*/ 102 h 102"/>
                  <a:gd name="T6" fmla="*/ 144 w 147"/>
                  <a:gd name="T7" fmla="*/ 78 h 102"/>
                  <a:gd name="T8" fmla="*/ 147 w 147"/>
                  <a:gd name="T9" fmla="*/ 64 h 102"/>
                  <a:gd name="T10" fmla="*/ 9 w 147"/>
                  <a:gd name="T11" fmla="*/ 0 h 102"/>
                  <a:gd name="T12" fmla="*/ 0 w 147"/>
                  <a:gd name="T13" fmla="*/ 35 h 102"/>
                  <a:gd name="T14" fmla="*/ 0 w 147"/>
                  <a:gd name="T15" fmla="*/ 3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02"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72" y="40"/>
                      <a:pt x="145" y="76"/>
                      <a:pt x="138" y="102"/>
                    </a:cubicBezTo>
                    <a:cubicBezTo>
                      <a:pt x="144" y="78"/>
                      <a:pt x="144" y="78"/>
                      <a:pt x="144" y="78"/>
                    </a:cubicBezTo>
                    <a:cubicBezTo>
                      <a:pt x="146" y="71"/>
                      <a:pt x="147" y="67"/>
                      <a:pt x="147" y="64"/>
                    </a:cubicBezTo>
                    <a:cubicBezTo>
                      <a:pt x="147" y="37"/>
                      <a:pt x="77" y="4"/>
                      <a:pt x="9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1049338" y="1763713"/>
                <a:ext cx="558800" cy="388938"/>
              </a:xfrm>
              <a:custGeom>
                <a:avLst/>
                <a:gdLst>
                  <a:gd name="T0" fmla="*/ 148 w 148"/>
                  <a:gd name="T1" fmla="*/ 67 h 102"/>
                  <a:gd name="T2" fmla="*/ 148 w 148"/>
                  <a:gd name="T3" fmla="*/ 67 h 102"/>
                  <a:gd name="T4" fmla="*/ 10 w 148"/>
                  <a:gd name="T5" fmla="*/ 0 h 102"/>
                  <a:gd name="T6" fmla="*/ 3 w 148"/>
                  <a:gd name="T7" fmla="*/ 24 h 102"/>
                  <a:gd name="T8" fmla="*/ 0 w 148"/>
                  <a:gd name="T9" fmla="*/ 38 h 102"/>
                  <a:gd name="T10" fmla="*/ 138 w 148"/>
                  <a:gd name="T11" fmla="*/ 102 h 102"/>
                  <a:gd name="T12" fmla="*/ 148 w 148"/>
                  <a:gd name="T13" fmla="*/ 67 h 102"/>
                  <a:gd name="T14" fmla="*/ 148 w 148"/>
                  <a:gd name="T15" fmla="*/ 6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02">
                    <a:moveTo>
                      <a:pt x="148" y="67"/>
                    </a:moveTo>
                    <a:cubicBezTo>
                      <a:pt x="148" y="67"/>
                      <a:pt x="148" y="67"/>
                      <a:pt x="148" y="67"/>
                    </a:cubicBezTo>
                    <a:cubicBezTo>
                      <a:pt x="76" y="62"/>
                      <a:pt x="3" y="26"/>
                      <a:pt x="10" y="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31"/>
                      <a:pt x="0" y="35"/>
                      <a:pt x="0" y="38"/>
                    </a:cubicBezTo>
                    <a:cubicBezTo>
                      <a:pt x="0" y="65"/>
                      <a:pt x="71" y="98"/>
                      <a:pt x="138" y="102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8" y="67"/>
                      <a:pt x="148" y="67"/>
                      <a:pt x="148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461878" y="2001990"/>
              <a:ext cx="3592512" cy="3200248"/>
              <a:chOff x="160338" y="34925"/>
              <a:chExt cx="7618412" cy="6786563"/>
            </a:xfrm>
          </p:grpSpPr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3973513" y="34925"/>
                <a:ext cx="2947987" cy="5905500"/>
              </a:xfrm>
              <a:custGeom>
                <a:avLst/>
                <a:gdLst>
                  <a:gd name="T0" fmla="*/ 0 w 395"/>
                  <a:gd name="T1" fmla="*/ 0 h 791"/>
                  <a:gd name="T2" fmla="*/ 395 w 395"/>
                  <a:gd name="T3" fmla="*/ 395 h 791"/>
                  <a:gd name="T4" fmla="*/ 0 w 395"/>
                  <a:gd name="T5" fmla="*/ 79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5" h="791">
                    <a:moveTo>
                      <a:pt x="0" y="0"/>
                    </a:moveTo>
                    <a:cubicBezTo>
                      <a:pt x="218" y="0"/>
                      <a:pt x="395" y="177"/>
                      <a:pt x="395" y="395"/>
                    </a:cubicBezTo>
                    <a:cubicBezTo>
                      <a:pt x="395" y="614"/>
                      <a:pt x="218" y="791"/>
                      <a:pt x="0" y="791"/>
                    </a:cubicBezTo>
                  </a:path>
                </a:pathLst>
              </a:custGeom>
              <a:noFill/>
              <a:ln w="571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160338" y="3013075"/>
                <a:ext cx="7618412" cy="3808413"/>
              </a:xfrm>
              <a:custGeom>
                <a:avLst/>
                <a:gdLst>
                  <a:gd name="T0" fmla="*/ 1021 w 1021"/>
                  <a:gd name="T1" fmla="*/ 0 h 510"/>
                  <a:gd name="T2" fmla="*/ 510 w 1021"/>
                  <a:gd name="T3" fmla="*/ 510 h 510"/>
                  <a:gd name="T4" fmla="*/ 0 w 1021"/>
                  <a:gd name="T5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1" h="510">
                    <a:moveTo>
                      <a:pt x="1021" y="0"/>
                    </a:moveTo>
                    <a:cubicBezTo>
                      <a:pt x="1021" y="282"/>
                      <a:pt x="792" y="510"/>
                      <a:pt x="510" y="510"/>
                    </a:cubicBezTo>
                    <a:cubicBezTo>
                      <a:pt x="228" y="510"/>
                      <a:pt x="0" y="282"/>
                      <a:pt x="0" y="0"/>
                    </a:cubicBezTo>
                  </a:path>
                </a:pathLst>
              </a:custGeom>
              <a:noFill/>
              <a:ln w="571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Oval 19"/>
          <p:cNvSpPr/>
          <p:nvPr/>
        </p:nvSpPr>
        <p:spPr>
          <a:xfrm>
            <a:off x="6939405" y="1494410"/>
            <a:ext cx="276980" cy="2769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25853" y="4777436"/>
            <a:ext cx="276980" cy="2769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D9FB7D-9E76-44D3-A16B-18629022683A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92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95094" y="118121"/>
            <a:ext cx="10595294" cy="916839"/>
          </a:xfrm>
        </p:spPr>
        <p:txBody>
          <a:bodyPr>
            <a:normAutofit fontScale="90000"/>
          </a:bodyPr>
          <a:lstStyle/>
          <a:p>
            <a:r>
              <a:rPr lang="en-US"/>
              <a:t>The LOS Receives Data from the Program Inventory </a:t>
            </a:r>
            <a:r>
              <a:rPr lang="en-US" u="sng"/>
              <a:t>and</a:t>
            </a:r>
            <a:r>
              <a:rPr lang="en-US"/>
              <a:t> Pfizer Learning Management System</a:t>
            </a:r>
            <a:endParaRPr lang="en-US">
              <a:highlight>
                <a:srgbClr val="FFFF00"/>
              </a:highligh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140903" y="1092200"/>
            <a:ext cx="10091956" cy="5124042"/>
            <a:chOff x="228596" y="1092200"/>
            <a:chExt cx="8686805" cy="4775200"/>
          </a:xfrm>
        </p:grpSpPr>
        <p:grpSp>
          <p:nvGrpSpPr>
            <p:cNvPr id="49" name="Group 48"/>
            <p:cNvGrpSpPr/>
            <p:nvPr/>
          </p:nvGrpSpPr>
          <p:grpSpPr>
            <a:xfrm>
              <a:off x="228596" y="1092200"/>
              <a:ext cx="8686805" cy="2565400"/>
              <a:chOff x="228596" y="1092200"/>
              <a:chExt cx="8686805" cy="2565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905625" y="1092200"/>
                <a:ext cx="2009776" cy="2565400"/>
                <a:chOff x="6858001" y="1092200"/>
                <a:chExt cx="2057400" cy="25654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6858001" y="1549399"/>
                  <a:ext cx="2057400" cy="2108201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5720" bIns="45720" rtlCol="0" anchor="ctr"/>
                <a:lstStyle/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Program Owner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Project Name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Project Description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BU / Stakeholder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Country of Conduct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Planned Start Date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Actual Start Date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Planned End Date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Actual End Date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Vendor Contact Info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And more…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858001" y="1092200"/>
                  <a:ext cx="2057400" cy="457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/>
                    <a:t>Program Inventory </a:t>
                  </a:r>
                  <a:br>
                    <a:rPr lang="en-US" sz="1200" b="1"/>
                  </a:br>
                  <a:r>
                    <a:rPr lang="en-US" sz="1200" b="1"/>
                    <a:t>Provides to LOS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flipH="1" flipV="1">
                  <a:off x="6858001" y="3630168"/>
                  <a:ext cx="2057400" cy="2743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28596" y="1092200"/>
                <a:ext cx="2057400" cy="2565400"/>
                <a:chOff x="6858001" y="1092200"/>
                <a:chExt cx="2057400" cy="25654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858001" y="1549399"/>
                  <a:ext cx="2057400" cy="2108201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5720" bIns="45720" rtlCol="0" anchor="t"/>
                <a:lstStyle/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Contains a historical record of all Activities</a:t>
                  </a:r>
                </a:p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Projects are input by POs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58001" y="1092200"/>
                  <a:ext cx="2057400" cy="457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/>
                    <a:t>Program Inventory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flipH="1" flipV="1">
                  <a:off x="6858001" y="3630168"/>
                  <a:ext cx="2057400" cy="2743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7194" y="2244958"/>
                <a:ext cx="1600206" cy="1226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2324096" y="1092200"/>
                <a:ext cx="4543429" cy="2565400"/>
                <a:chOff x="2324096" y="1092200"/>
                <a:chExt cx="4543429" cy="2565400"/>
              </a:xfrm>
            </p:grpSpPr>
            <p:pic>
              <p:nvPicPr>
                <p:cNvPr id="25" name="Picture 2" descr="image00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00929" y="1152797"/>
                  <a:ext cx="4389762" cy="2444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Frame 25"/>
                <p:cNvSpPr/>
                <p:nvPr/>
              </p:nvSpPr>
              <p:spPr>
                <a:xfrm>
                  <a:off x="2324096" y="1092200"/>
                  <a:ext cx="4543429" cy="2565400"/>
                </a:xfrm>
                <a:prstGeom prst="frame">
                  <a:avLst>
                    <a:gd name="adj1" fmla="val 344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228596" y="3736287"/>
              <a:ext cx="8686805" cy="2131113"/>
              <a:chOff x="228596" y="3736287"/>
              <a:chExt cx="8686805" cy="213111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28596" y="3911600"/>
                <a:ext cx="2057400" cy="1955800"/>
                <a:chOff x="228596" y="3911600"/>
                <a:chExt cx="2057400" cy="19558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28596" y="4368799"/>
                  <a:ext cx="2057400" cy="1498601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5720" bIns="45720" rtlCol="0" anchor="t"/>
                <a:lstStyle/>
                <a:p>
                  <a:pPr marL="228600" lvl="1" indent="-228600">
                    <a:spcBef>
                      <a:spcPts val="100"/>
                    </a:spcBef>
                    <a:spcAft>
                      <a:spcPts val="1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</a:pPr>
                  <a:r>
                    <a:rPr lang="en-US" sz="1000">
                      <a:solidFill>
                        <a:schemeClr val="accent1"/>
                      </a:solidFill>
                    </a:rPr>
                    <a:t>Online training system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8596" y="3911600"/>
                  <a:ext cx="2057400" cy="4572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/>
                    <a:t>LMS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flipH="1" flipV="1">
                  <a:off x="228596" y="5839968"/>
                  <a:ext cx="2057400" cy="2743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7671" y="4820707"/>
                  <a:ext cx="1619250" cy="733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2324100" y="3911600"/>
                <a:ext cx="2057400" cy="1955800"/>
                <a:chOff x="2324100" y="3911600"/>
                <a:chExt cx="2057400" cy="195580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2324100" y="3911600"/>
                  <a:ext cx="2057400" cy="1955800"/>
                  <a:chOff x="228596" y="3911600"/>
                  <a:chExt cx="2057400" cy="19558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228596" y="4368799"/>
                    <a:ext cx="2057400" cy="1498601"/>
                  </a:xfrm>
                  <a:prstGeom prst="rect">
                    <a:avLst/>
                  </a:prstGeom>
                  <a:solidFill>
                    <a:schemeClr val="accent4"/>
                  </a:solidFill>
                  <a:ln w="9525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bIns="45720" rtlCol="0" anchor="t"/>
                  <a:lstStyle/>
                  <a:p>
                    <a:pPr marL="228600" lvl="1" indent="-228600">
                      <a:spcBef>
                        <a:spcPts val="100"/>
                      </a:spcBef>
                      <a:spcAft>
                        <a:spcPts val="100"/>
                      </a:spcAft>
                      <a:buClr>
                        <a:schemeClr val="accent1"/>
                      </a:buClr>
                      <a:buFont typeface="Arial" panose="020B0604020202020204" pitchFamily="34" charset="0"/>
                      <a:buChar char="•"/>
                    </a:pPr>
                    <a:r>
                      <a:rPr lang="en-US" sz="1000">
                        <a:solidFill>
                          <a:schemeClr val="accent1"/>
                        </a:solidFill>
                      </a:rPr>
                      <a:t>List of certified vendor personnel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228596" y="3911600"/>
                    <a:ext cx="2057400" cy="4572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/>
                      <a:t>LMS Provides to LOS</a:t>
                    </a: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 flipH="1" flipV="1">
                    <a:off x="228596" y="5839968"/>
                    <a:ext cx="2057400" cy="27432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Right Arrow 39"/>
                <p:cNvSpPr/>
                <p:nvPr/>
              </p:nvSpPr>
              <p:spPr>
                <a:xfrm>
                  <a:off x="2786962" y="5081731"/>
                  <a:ext cx="1131676" cy="419236"/>
                </a:xfrm>
                <a:prstGeom prst="rightArrow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1" name="Right Arrow 40"/>
              <p:cNvSpPr/>
              <p:nvPr/>
            </p:nvSpPr>
            <p:spPr>
              <a:xfrm rot="5400000">
                <a:off x="4417665" y="3809589"/>
                <a:ext cx="565839" cy="419236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5029201" y="3911600"/>
                <a:ext cx="3886200" cy="1955800"/>
                <a:chOff x="5029201" y="3911600"/>
                <a:chExt cx="3886200" cy="19558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029201" y="3911600"/>
                  <a:ext cx="3886200" cy="1955800"/>
                  <a:chOff x="228596" y="3911600"/>
                  <a:chExt cx="2057400" cy="1955800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228596" y="4368799"/>
                    <a:ext cx="2057400" cy="1498601"/>
                  </a:xfrm>
                  <a:prstGeom prst="rect">
                    <a:avLst/>
                  </a:prstGeom>
                  <a:solidFill>
                    <a:schemeClr val="accent4"/>
                  </a:solidFill>
                  <a:ln w="9525">
                    <a:noFill/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bIns="45720" rtlCol="0" anchor="t"/>
                  <a:lstStyle/>
                  <a:p>
                    <a:pPr marL="0" lvl="1">
                      <a:spcBef>
                        <a:spcPts val="100"/>
                      </a:spcBef>
                      <a:spcAft>
                        <a:spcPts val="100"/>
                      </a:spcAft>
                      <a:buClr>
                        <a:schemeClr val="accent1"/>
                      </a:buClr>
                    </a:pPr>
                    <a:endParaRPr lang="en-US" sz="1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228596" y="3911600"/>
                    <a:ext cx="2057400" cy="4572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u="sng"/>
                      <a:t>LOS</a:t>
                    </a:r>
                    <a:r>
                      <a:rPr lang="en-US" sz="1200" b="1"/>
                      <a:t> Is Updated</a:t>
                    </a:r>
                    <a:br>
                      <a:rPr lang="en-US" sz="1200" b="1"/>
                    </a:br>
                    <a:r>
                      <a:rPr lang="en-US" sz="1200" b="1"/>
                      <a:t>24 Hours (at a Minimum)</a:t>
                    </a: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 flipH="1" flipV="1">
                    <a:off x="228596" y="5839968"/>
                    <a:ext cx="2057400" cy="27432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81602" y="4803719"/>
                  <a:ext cx="3581398" cy="577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0BDC12-525D-46FE-A0F9-7CC6475DFB35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249291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36" y="-155329"/>
            <a:ext cx="9105900" cy="1325563"/>
          </a:xfrm>
        </p:spPr>
        <p:txBody>
          <a:bodyPr/>
          <a:lstStyle/>
          <a:p>
            <a:r>
              <a:rPr lang="en-US"/>
              <a:t>Vendor Roles and Responsibilities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210913"/>
              </p:ext>
            </p:extLst>
          </p:nvPr>
        </p:nvGraphicFramePr>
        <p:xfrm>
          <a:off x="1795073" y="1109108"/>
          <a:ext cx="6286502" cy="4277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747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Activities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VPM</a:t>
                      </a:r>
                      <a:r>
                        <a:rPr lang="en-US" sz="1200" b="0"/>
                        <a:t>*</a:t>
                      </a:r>
                      <a:endParaRPr lang="en-US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VAA</a:t>
                      </a:r>
                      <a:r>
                        <a:rPr lang="en-US" sz="1200" b="0"/>
                        <a:t>*</a:t>
                      </a:r>
                      <a:r>
                        <a:rPr lang="en-US" sz="1200"/>
                        <a:t> Only</a:t>
                      </a:r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Vendor contacts needed in Program Inventory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Automated invitations</a:t>
                      </a:r>
                      <a:r>
                        <a:rPr lang="en-US" sz="1000" baseline="0">
                          <a:solidFill>
                            <a:schemeClr val="accent1"/>
                          </a:solidFill>
                        </a:rPr>
                        <a:t> sent by LOS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Manual</a:t>
                      </a:r>
                      <a:r>
                        <a:rPr lang="en-US" sz="1000" baseline="0">
                          <a:solidFill>
                            <a:schemeClr val="accent1"/>
                          </a:solidFill>
                        </a:rPr>
                        <a:t> invitations sent from LOS (sent by BQ Lead* / VPM)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Must complete “YRR for Vendors” 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Must complete “The Line of Sight (LOS) Guide for Vendor and Agency Partners” (this document)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Creating account in LOS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Responsible for vendor</a:t>
                      </a:r>
                      <a:r>
                        <a:rPr lang="en-US" sz="1000" baseline="0">
                          <a:solidFill>
                            <a:schemeClr val="accent1"/>
                          </a:solidFill>
                        </a:rPr>
                        <a:t> account administration activities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Assigning and removing personnel from a Program record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67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Responsible for Program execution Oversight</a:t>
                      </a:r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0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81786" y="5902090"/>
            <a:ext cx="8686800" cy="129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800" i="1">
                <a:solidFill>
                  <a:schemeClr val="tx1"/>
                </a:solidFill>
              </a:rPr>
              <a:t>VPM* – Vendor Project Manager, BQ Lead* – Biopharma Quality Lead, VAA* – Vendor Account Administrator.</a:t>
            </a:r>
          </a:p>
        </p:txBody>
      </p:sp>
      <p:pic>
        <p:nvPicPr>
          <p:cNvPr id="6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2032863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grawg01\AppData\Local\Microsoft\Windows\INetCache\IE\67GGOYCY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2" y="2032863"/>
            <a:ext cx="216127" cy="2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2404923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grawg01\AppData\Local\Microsoft\Windows\INetCache\IE\67GGOYCY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2" y="2417285"/>
            <a:ext cx="216127" cy="2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3167585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grawg01\AppData\Local\Microsoft\Windows\INetCache\IE\67GGOYCY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6" y="2776983"/>
            <a:ext cx="216127" cy="2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89" y="2801707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89" y="3167587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3539645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89" y="3533467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3911705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89" y="3899347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4283765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3" y="4655825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grawg01\AppData\Local\Microsoft\Windows\INetCache\IE\67GGOYCY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2" y="4649649"/>
            <a:ext cx="216127" cy="2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grawg01\AppData\Local\Microsoft\Windows\INetCache\IE\C1ZS0FID\Y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36142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grawg01\AppData\Local\Microsoft\Windows\INetCache\IE\67GGOYCY\768px-Red_x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65" y="5015528"/>
            <a:ext cx="216127" cy="2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grawg01\AppData\Local\Microsoft\Windows\INetCache\IE\C1ZS0FID\Yes[1].png">
            <a:extLst>
              <a:ext uri="{FF2B5EF4-FFF2-40B4-BE49-F238E27FC236}">
                <a16:creationId xmlns:a16="http://schemas.microsoft.com/office/drawing/2014/main" id="{87075845-ECB2-42FE-9BFC-BEA31414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92" y="4283765"/>
            <a:ext cx="248130" cy="1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3F89B7C-2279-4D5A-885A-7B20FA9D1286}"/>
              </a:ext>
            </a:extLst>
          </p:cNvPr>
          <p:cNvGrpSpPr/>
          <p:nvPr/>
        </p:nvGrpSpPr>
        <p:grpSpPr>
          <a:xfrm>
            <a:off x="10678136" y="4627185"/>
            <a:ext cx="778557" cy="740727"/>
            <a:chOff x="7810501" y="1858962"/>
            <a:chExt cx="523875" cy="492125"/>
          </a:xfrm>
        </p:grpSpPr>
        <p:sp>
          <p:nvSpPr>
            <p:cNvPr id="74" name="Freeform 89">
              <a:extLst>
                <a:ext uri="{FF2B5EF4-FFF2-40B4-BE49-F238E27FC236}">
                  <a16:creationId xmlns:a16="http://schemas.microsoft.com/office/drawing/2014/main" id="{57A5AD22-3BDD-4992-BE3E-BBFC2A861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0514" y="2195512"/>
              <a:ext cx="88900" cy="93663"/>
            </a:xfrm>
            <a:custGeom>
              <a:avLst/>
              <a:gdLst>
                <a:gd name="T0" fmla="*/ 8 w 38"/>
                <a:gd name="T1" fmla="*/ 37 h 40"/>
                <a:gd name="T2" fmla="*/ 5 w 38"/>
                <a:gd name="T3" fmla="*/ 35 h 40"/>
                <a:gd name="T4" fmla="*/ 4 w 38"/>
                <a:gd name="T5" fmla="*/ 21 h 40"/>
                <a:gd name="T6" fmla="*/ 17 w 38"/>
                <a:gd name="T7" fmla="*/ 5 h 40"/>
                <a:gd name="T8" fmla="*/ 30 w 38"/>
                <a:gd name="T9" fmla="*/ 4 h 40"/>
                <a:gd name="T10" fmla="*/ 33 w 38"/>
                <a:gd name="T11" fmla="*/ 6 h 40"/>
                <a:gd name="T12" fmla="*/ 34 w 38"/>
                <a:gd name="T13" fmla="*/ 19 h 40"/>
                <a:gd name="T14" fmla="*/ 22 w 38"/>
                <a:gd name="T15" fmla="*/ 35 h 40"/>
                <a:gd name="T16" fmla="*/ 8 w 38"/>
                <a:gd name="T17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0">
                  <a:moveTo>
                    <a:pt x="8" y="37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4" y="2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0" y="1"/>
                    <a:pt x="26" y="0"/>
                    <a:pt x="30" y="4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9"/>
                    <a:pt x="38" y="15"/>
                    <a:pt x="34" y="19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8" y="39"/>
                    <a:pt x="12" y="40"/>
                    <a:pt x="8" y="37"/>
                  </a:cubicBezTo>
                  <a:close/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0">
              <a:extLst>
                <a:ext uri="{FF2B5EF4-FFF2-40B4-BE49-F238E27FC236}">
                  <a16:creationId xmlns:a16="http://schemas.microsoft.com/office/drawing/2014/main" id="{5B117BB5-BB1C-4FA9-B7E7-AF8EEFE88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53376" y="2230437"/>
              <a:ext cx="84138" cy="90488"/>
            </a:xfrm>
            <a:custGeom>
              <a:avLst/>
              <a:gdLst>
                <a:gd name="T0" fmla="*/ 6 w 36"/>
                <a:gd name="T1" fmla="*/ 36 h 39"/>
                <a:gd name="T2" fmla="*/ 4 w 36"/>
                <a:gd name="T3" fmla="*/ 34 h 39"/>
                <a:gd name="T4" fmla="*/ 3 w 36"/>
                <a:gd name="T5" fmla="*/ 21 h 39"/>
                <a:gd name="T6" fmla="*/ 16 w 36"/>
                <a:gd name="T7" fmla="*/ 5 h 39"/>
                <a:gd name="T8" fmla="*/ 29 w 36"/>
                <a:gd name="T9" fmla="*/ 3 h 39"/>
                <a:gd name="T10" fmla="*/ 32 w 36"/>
                <a:gd name="T11" fmla="*/ 5 h 39"/>
                <a:gd name="T12" fmla="*/ 33 w 36"/>
                <a:gd name="T13" fmla="*/ 18 h 39"/>
                <a:gd name="T14" fmla="*/ 19 w 36"/>
                <a:gd name="T15" fmla="*/ 35 h 39"/>
                <a:gd name="T16" fmla="*/ 6 w 36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6" y="36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0" y="31"/>
                    <a:pt x="0" y="25"/>
                    <a:pt x="3" y="2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1"/>
                    <a:pt x="25" y="0"/>
                    <a:pt x="29" y="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8"/>
                    <a:pt x="36" y="14"/>
                    <a:pt x="33" y="18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6" y="39"/>
                    <a:pt x="10" y="39"/>
                    <a:pt x="6" y="36"/>
                  </a:cubicBezTo>
                  <a:close/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1">
              <a:extLst>
                <a:ext uri="{FF2B5EF4-FFF2-40B4-BE49-F238E27FC236}">
                  <a16:creationId xmlns:a16="http://schemas.microsoft.com/office/drawing/2014/main" id="{9476F837-59E4-4E6F-B218-E29B2D48A5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99414" y="2271712"/>
              <a:ext cx="65088" cy="68263"/>
            </a:xfrm>
            <a:custGeom>
              <a:avLst/>
              <a:gdLst>
                <a:gd name="T0" fmla="*/ 6 w 28"/>
                <a:gd name="T1" fmla="*/ 26 h 29"/>
                <a:gd name="T2" fmla="*/ 4 w 28"/>
                <a:gd name="T3" fmla="*/ 25 h 29"/>
                <a:gd name="T4" fmla="*/ 3 w 28"/>
                <a:gd name="T5" fmla="*/ 13 h 29"/>
                <a:gd name="T6" fmla="*/ 10 w 28"/>
                <a:gd name="T7" fmla="*/ 4 h 29"/>
                <a:gd name="T8" fmla="*/ 22 w 28"/>
                <a:gd name="T9" fmla="*/ 3 h 29"/>
                <a:gd name="T10" fmla="*/ 24 w 28"/>
                <a:gd name="T11" fmla="*/ 5 h 29"/>
                <a:gd name="T12" fmla="*/ 25 w 28"/>
                <a:gd name="T13" fmla="*/ 16 h 29"/>
                <a:gd name="T14" fmla="*/ 18 w 28"/>
                <a:gd name="T15" fmla="*/ 25 h 29"/>
                <a:gd name="T16" fmla="*/ 6 w 28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6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0" y="22"/>
                    <a:pt x="0" y="17"/>
                    <a:pt x="3" y="1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1"/>
                    <a:pt x="18" y="0"/>
                    <a:pt x="22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8"/>
                    <a:pt x="28" y="13"/>
                    <a:pt x="25" y="1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5" y="29"/>
                    <a:pt x="10" y="29"/>
                    <a:pt x="6" y="26"/>
                  </a:cubicBezTo>
                  <a:close/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2">
              <a:extLst>
                <a:ext uri="{FF2B5EF4-FFF2-40B4-BE49-F238E27FC236}">
                  <a16:creationId xmlns:a16="http://schemas.microsoft.com/office/drawing/2014/main" id="{B63F2E87-09B2-46A2-9120-D1F63D757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32739" y="1979612"/>
              <a:ext cx="279400" cy="47625"/>
            </a:xfrm>
            <a:custGeom>
              <a:avLst/>
              <a:gdLst>
                <a:gd name="T0" fmla="*/ 0 w 120"/>
                <a:gd name="T1" fmla="*/ 19 h 20"/>
                <a:gd name="T2" fmla="*/ 60 w 120"/>
                <a:gd name="T3" fmla="*/ 16 h 20"/>
                <a:gd name="T4" fmla="*/ 120 w 1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0">
                  <a:moveTo>
                    <a:pt x="0" y="19"/>
                  </a:moveTo>
                  <a:cubicBezTo>
                    <a:pt x="0" y="19"/>
                    <a:pt x="31" y="0"/>
                    <a:pt x="60" y="16"/>
                  </a:cubicBezTo>
                  <a:cubicBezTo>
                    <a:pt x="70" y="11"/>
                    <a:pt x="93" y="4"/>
                    <a:pt x="120" y="20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3">
              <a:extLst>
                <a:ext uri="{FF2B5EF4-FFF2-40B4-BE49-F238E27FC236}">
                  <a16:creationId xmlns:a16="http://schemas.microsoft.com/office/drawing/2014/main" id="{06D3AB57-BCD3-4370-82B9-E913B1ED53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9" y="2017712"/>
              <a:ext cx="250825" cy="257175"/>
            </a:xfrm>
            <a:custGeom>
              <a:avLst/>
              <a:gdLst>
                <a:gd name="T0" fmla="*/ 35 w 107"/>
                <a:gd name="T1" fmla="*/ 0 h 110"/>
                <a:gd name="T2" fmla="*/ 5 w 107"/>
                <a:gd name="T3" fmla="*/ 30 h 110"/>
                <a:gd name="T4" fmla="*/ 14 w 107"/>
                <a:gd name="T5" fmla="*/ 60 h 110"/>
                <a:gd name="T6" fmla="*/ 41 w 107"/>
                <a:gd name="T7" fmla="*/ 32 h 110"/>
                <a:gd name="T8" fmla="*/ 97 w 107"/>
                <a:gd name="T9" fmla="*/ 80 h 110"/>
                <a:gd name="T10" fmla="*/ 99 w 107"/>
                <a:gd name="T11" fmla="*/ 99 h 110"/>
                <a:gd name="T12" fmla="*/ 57 w 107"/>
                <a:gd name="T13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0">
                  <a:moveTo>
                    <a:pt x="35" y="0"/>
                  </a:moveTo>
                  <a:cubicBezTo>
                    <a:pt x="35" y="0"/>
                    <a:pt x="10" y="11"/>
                    <a:pt x="5" y="30"/>
                  </a:cubicBezTo>
                  <a:cubicBezTo>
                    <a:pt x="1" y="48"/>
                    <a:pt x="0" y="70"/>
                    <a:pt x="14" y="60"/>
                  </a:cubicBezTo>
                  <a:cubicBezTo>
                    <a:pt x="27" y="50"/>
                    <a:pt x="41" y="32"/>
                    <a:pt x="41" y="32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0"/>
                    <a:pt x="107" y="88"/>
                    <a:pt x="99" y="99"/>
                  </a:cubicBezTo>
                  <a:cubicBezTo>
                    <a:pt x="90" y="110"/>
                    <a:pt x="74" y="92"/>
                    <a:pt x="57" y="80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4">
              <a:extLst>
                <a:ext uri="{FF2B5EF4-FFF2-40B4-BE49-F238E27FC236}">
                  <a16:creationId xmlns:a16="http://schemas.microsoft.com/office/drawing/2014/main" id="{037A1998-ADE6-426E-8D1B-23046B1485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9239" y="2132012"/>
              <a:ext cx="73025" cy="85725"/>
            </a:xfrm>
            <a:custGeom>
              <a:avLst/>
              <a:gdLst>
                <a:gd name="T0" fmla="*/ 0 w 31"/>
                <a:gd name="T1" fmla="*/ 0 h 37"/>
                <a:gd name="T2" fmla="*/ 17 w 31"/>
                <a:gd name="T3" fmla="*/ 18 h 37"/>
                <a:gd name="T4" fmla="*/ 31 w 31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7">
                  <a:moveTo>
                    <a:pt x="0" y="0"/>
                  </a:moveTo>
                  <a:cubicBezTo>
                    <a:pt x="0" y="0"/>
                    <a:pt x="9" y="8"/>
                    <a:pt x="17" y="18"/>
                  </a:cubicBezTo>
                  <a:cubicBezTo>
                    <a:pt x="23" y="23"/>
                    <a:pt x="28" y="30"/>
                    <a:pt x="31" y="37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5">
              <a:extLst>
                <a:ext uri="{FF2B5EF4-FFF2-40B4-BE49-F238E27FC236}">
                  <a16:creationId xmlns:a16="http://schemas.microsoft.com/office/drawing/2014/main" id="{8F30528C-7615-4ED4-B8EC-1F302DC9AD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83526" y="2173287"/>
              <a:ext cx="44450" cy="74613"/>
            </a:xfrm>
            <a:custGeom>
              <a:avLst/>
              <a:gdLst>
                <a:gd name="T0" fmla="*/ 11 w 19"/>
                <a:gd name="T1" fmla="*/ 0 h 32"/>
                <a:gd name="T2" fmla="*/ 2 w 19"/>
                <a:gd name="T3" fmla="*/ 12 h 32"/>
                <a:gd name="T4" fmla="*/ 6 w 19"/>
                <a:gd name="T5" fmla="*/ 26 h 32"/>
                <a:gd name="T6" fmla="*/ 19 w 19"/>
                <a:gd name="T7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2">
                  <a:moveTo>
                    <a:pt x="11" y="0"/>
                  </a:moveTo>
                  <a:cubicBezTo>
                    <a:pt x="11" y="0"/>
                    <a:pt x="4" y="8"/>
                    <a:pt x="2" y="12"/>
                  </a:cubicBezTo>
                  <a:cubicBezTo>
                    <a:pt x="1" y="15"/>
                    <a:pt x="0" y="21"/>
                    <a:pt x="6" y="26"/>
                  </a:cubicBezTo>
                  <a:cubicBezTo>
                    <a:pt x="12" y="32"/>
                    <a:pt x="19" y="26"/>
                    <a:pt x="19" y="26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6">
              <a:extLst>
                <a:ext uri="{FF2B5EF4-FFF2-40B4-BE49-F238E27FC236}">
                  <a16:creationId xmlns:a16="http://schemas.microsoft.com/office/drawing/2014/main" id="{94BA50FB-9BAD-4B6D-960D-66272FDFA0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7051" y="2252662"/>
              <a:ext cx="44450" cy="39688"/>
            </a:xfrm>
            <a:custGeom>
              <a:avLst/>
              <a:gdLst>
                <a:gd name="T0" fmla="*/ 0 w 19"/>
                <a:gd name="T1" fmla="*/ 13 h 17"/>
                <a:gd name="T2" fmla="*/ 19 w 19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7">
                  <a:moveTo>
                    <a:pt x="0" y="13"/>
                  </a:moveTo>
                  <a:cubicBezTo>
                    <a:pt x="6" y="16"/>
                    <a:pt x="19" y="17"/>
                    <a:pt x="19" y="0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7">
              <a:extLst>
                <a:ext uri="{FF2B5EF4-FFF2-40B4-BE49-F238E27FC236}">
                  <a16:creationId xmlns:a16="http://schemas.microsoft.com/office/drawing/2014/main" id="{3682C395-AAA8-4D11-80E9-C49F0E304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43864" y="2319337"/>
              <a:ext cx="58738" cy="31750"/>
            </a:xfrm>
            <a:custGeom>
              <a:avLst/>
              <a:gdLst>
                <a:gd name="T0" fmla="*/ 0 w 25"/>
                <a:gd name="T1" fmla="*/ 4 h 14"/>
                <a:gd name="T2" fmla="*/ 25 w 25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4"/>
                    <a:pt x="14" y="14"/>
                    <a:pt x="25" y="0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8">
              <a:extLst>
                <a:ext uri="{FF2B5EF4-FFF2-40B4-BE49-F238E27FC236}">
                  <a16:creationId xmlns:a16="http://schemas.microsoft.com/office/drawing/2014/main" id="{F9D74A92-97C7-437B-9E0D-E74DFF26BC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3551" y="2284412"/>
              <a:ext cx="65088" cy="44450"/>
            </a:xfrm>
            <a:custGeom>
              <a:avLst/>
              <a:gdLst>
                <a:gd name="T0" fmla="*/ 0 w 28"/>
                <a:gd name="T1" fmla="*/ 8 h 19"/>
                <a:gd name="T2" fmla="*/ 8 w 28"/>
                <a:gd name="T3" fmla="*/ 15 h 19"/>
                <a:gd name="T4" fmla="*/ 28 w 2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8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8" y="19"/>
                    <a:pt x="28" y="0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99">
              <a:extLst>
                <a:ext uri="{FF2B5EF4-FFF2-40B4-BE49-F238E27FC236}">
                  <a16:creationId xmlns:a16="http://schemas.microsoft.com/office/drawing/2014/main" id="{00E08EB8-0583-40FD-B203-EF9339BDAD8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102601" y="2251075"/>
              <a:ext cx="44450" cy="33338"/>
            </a:xfrm>
            <a:prstGeom prst="line">
              <a:avLst/>
            </a:pr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0">
              <a:extLst>
                <a:ext uri="{FF2B5EF4-FFF2-40B4-BE49-F238E27FC236}">
                  <a16:creationId xmlns:a16="http://schemas.microsoft.com/office/drawing/2014/main" id="{964021C3-BD91-44BB-B519-B29064719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2132012"/>
              <a:ext cx="52388" cy="74613"/>
            </a:xfrm>
            <a:custGeom>
              <a:avLst/>
              <a:gdLst>
                <a:gd name="T0" fmla="*/ 0 w 23"/>
                <a:gd name="T1" fmla="*/ 32 h 32"/>
                <a:gd name="T2" fmla="*/ 14 w 23"/>
                <a:gd name="T3" fmla="*/ 7 h 32"/>
                <a:gd name="T4" fmla="*/ 23 w 23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2">
                  <a:moveTo>
                    <a:pt x="0" y="32"/>
                  </a:moveTo>
                  <a:cubicBezTo>
                    <a:pt x="0" y="32"/>
                    <a:pt x="12" y="10"/>
                    <a:pt x="14" y="7"/>
                  </a:cubicBezTo>
                  <a:cubicBezTo>
                    <a:pt x="20" y="0"/>
                    <a:pt x="23" y="0"/>
                    <a:pt x="23" y="0"/>
                  </a:cubicBezTo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1">
              <a:extLst>
                <a:ext uri="{FF2B5EF4-FFF2-40B4-BE49-F238E27FC236}">
                  <a16:creationId xmlns:a16="http://schemas.microsoft.com/office/drawing/2014/main" id="{3FA3B616-3D1B-448B-B80C-4534E33F9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0501" y="1974850"/>
              <a:ext cx="131763" cy="176213"/>
            </a:xfrm>
            <a:custGeom>
              <a:avLst/>
              <a:gdLst>
                <a:gd name="T0" fmla="*/ 21 w 56"/>
                <a:gd name="T1" fmla="*/ 75 h 75"/>
                <a:gd name="T2" fmla="*/ 6 w 56"/>
                <a:gd name="T3" fmla="*/ 66 h 75"/>
                <a:gd name="T4" fmla="*/ 3 w 56"/>
                <a:gd name="T5" fmla="*/ 52 h 75"/>
                <a:gd name="T6" fmla="*/ 33 w 56"/>
                <a:gd name="T7" fmla="*/ 0 h 75"/>
                <a:gd name="T8" fmla="*/ 56 w 56"/>
                <a:gd name="T9" fmla="*/ 14 h 75"/>
                <a:gd name="T10" fmla="*/ 21 w 5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5">
                  <a:moveTo>
                    <a:pt x="21" y="75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1" y="63"/>
                    <a:pt x="0" y="57"/>
                    <a:pt x="3" y="5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6" y="14"/>
                    <a:pt x="56" y="14"/>
                    <a:pt x="56" y="14"/>
                  </a:cubicBezTo>
                  <a:lnTo>
                    <a:pt x="21" y="75"/>
                  </a:lnTo>
                  <a:close/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2">
              <a:extLst>
                <a:ext uri="{FF2B5EF4-FFF2-40B4-BE49-F238E27FC236}">
                  <a16:creationId xmlns:a16="http://schemas.microsoft.com/office/drawing/2014/main" id="{6729580B-222F-49EC-A5DF-1B6555E6B0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1026" y="1974850"/>
              <a:ext cx="133350" cy="176213"/>
            </a:xfrm>
            <a:custGeom>
              <a:avLst/>
              <a:gdLst>
                <a:gd name="T0" fmla="*/ 0 w 57"/>
                <a:gd name="T1" fmla="*/ 14 h 75"/>
                <a:gd name="T2" fmla="*/ 24 w 57"/>
                <a:gd name="T3" fmla="*/ 0 h 75"/>
                <a:gd name="T4" fmla="*/ 54 w 57"/>
                <a:gd name="T5" fmla="*/ 52 h 75"/>
                <a:gd name="T6" fmla="*/ 50 w 57"/>
                <a:gd name="T7" fmla="*/ 66 h 75"/>
                <a:gd name="T8" fmla="*/ 36 w 57"/>
                <a:gd name="T9" fmla="*/ 75 h 75"/>
                <a:gd name="T10" fmla="*/ 0 w 57"/>
                <a:gd name="T11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5">
                  <a:moveTo>
                    <a:pt x="0" y="14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7" y="57"/>
                    <a:pt x="55" y="63"/>
                    <a:pt x="50" y="66"/>
                  </a:cubicBezTo>
                  <a:cubicBezTo>
                    <a:pt x="36" y="75"/>
                    <a:pt x="36" y="75"/>
                    <a:pt x="36" y="75"/>
                  </a:cubicBezTo>
                  <a:lnTo>
                    <a:pt x="0" y="14"/>
                  </a:lnTo>
                  <a:close/>
                </a:path>
              </a:pathLst>
            </a:custGeom>
            <a:noFill/>
            <a:ln w="19050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03">
              <a:extLst>
                <a:ext uri="{FF2B5EF4-FFF2-40B4-BE49-F238E27FC236}">
                  <a16:creationId xmlns:a16="http://schemas.microsoft.com/office/drawing/2014/main" id="{C6E64FA0-36EE-4FBE-B4E2-E8354137290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7977189" y="1920875"/>
              <a:ext cx="39688" cy="22225"/>
            </a:xfrm>
            <a:prstGeom prst="line">
              <a:avLst/>
            </a:prstGeom>
            <a:noFill/>
            <a:ln w="19050" cap="rnd">
              <a:solidFill>
                <a:srgbClr val="009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4">
              <a:extLst>
                <a:ext uri="{FF2B5EF4-FFF2-40B4-BE49-F238E27FC236}">
                  <a16:creationId xmlns:a16="http://schemas.microsoft.com/office/drawing/2014/main" id="{685FFDC7-5BF0-4393-8212-43DAEE57E25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8158164" y="1924050"/>
              <a:ext cx="49213" cy="23813"/>
            </a:xfrm>
            <a:prstGeom prst="line">
              <a:avLst/>
            </a:prstGeom>
            <a:noFill/>
            <a:ln w="19050" cap="rnd">
              <a:solidFill>
                <a:srgbClr val="009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05">
              <a:extLst>
                <a:ext uri="{FF2B5EF4-FFF2-40B4-BE49-F238E27FC236}">
                  <a16:creationId xmlns:a16="http://schemas.microsoft.com/office/drawing/2014/main" id="{AF2DA139-DD48-4B92-94FE-1C525B0375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093076" y="1858962"/>
              <a:ext cx="0" cy="53975"/>
            </a:xfrm>
            <a:prstGeom prst="line">
              <a:avLst/>
            </a:prstGeom>
            <a:noFill/>
            <a:ln w="19050" cap="rnd">
              <a:solidFill>
                <a:srgbClr val="009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E4909F6-272F-4F92-A1EB-36A37F9C4577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309126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626" y="0"/>
            <a:ext cx="10711542" cy="1325563"/>
          </a:xfrm>
        </p:spPr>
        <p:txBody>
          <a:bodyPr/>
          <a:lstStyle/>
          <a:p>
            <a:r>
              <a:rPr lang="en-US"/>
              <a:t>The Two Categories of Vendor Personnel: </a:t>
            </a:r>
            <a:br>
              <a:rPr lang="en-US"/>
            </a:br>
            <a:r>
              <a:rPr lang="en-US"/>
              <a:t>LOS Users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52600" y="1242568"/>
            <a:ext cx="8686800" cy="2717800"/>
            <a:chOff x="228600" y="1092200"/>
            <a:chExt cx="8686800" cy="2717800"/>
          </a:xfrm>
        </p:grpSpPr>
        <p:sp>
          <p:nvSpPr>
            <p:cNvPr id="3" name="Rectangle 2"/>
            <p:cNvSpPr/>
            <p:nvPr/>
          </p:nvSpPr>
          <p:spPr>
            <a:xfrm>
              <a:off x="228600" y="1092200"/>
              <a:ext cx="8686800" cy="355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Vendor Project Manager (VPM)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1447800"/>
              <a:ext cx="8686800" cy="236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marL="228600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accent1"/>
                  </a:solidFill>
                </a:rPr>
                <a:t>Usually, the project leader for the program</a:t>
              </a:r>
            </a:p>
            <a:p>
              <a:pPr lvl="1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200">
                  <a:solidFill>
                    <a:schemeClr val="accent1"/>
                  </a:solidFill>
                </a:rPr>
                <a:t>Possible to have more than one VPM, especially for multi-country programs</a:t>
              </a:r>
            </a:p>
            <a:p>
              <a:pPr marL="228600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accent1"/>
                  </a:solidFill>
                </a:rPr>
                <a:t>Decides who within their agency (including subcontractors) will support the Program</a:t>
              </a:r>
            </a:p>
            <a:p>
              <a:pPr marL="228600" lvl="1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accent1"/>
                  </a:solidFill>
                </a:rPr>
                <a:t>Uses LOS to invite any personnel / subcontractors who do not fulfill Program requirements to do so </a:t>
              </a:r>
            </a:p>
            <a:p>
              <a:pPr lvl="1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200">
                  <a:solidFill>
                    <a:schemeClr val="accent1"/>
                  </a:solidFill>
                </a:rPr>
                <a:t>Invitations must be sent to valid, professional email addresses; do not use personal email addresses</a:t>
              </a:r>
            </a:p>
            <a:p>
              <a:pPr lvl="1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200">
                  <a:solidFill>
                    <a:schemeClr val="accent1"/>
                  </a:solidFill>
                </a:rPr>
                <a:t>Each person must have a unique email address; do not use distribution lists or mailboxes</a:t>
              </a:r>
            </a:p>
            <a:p>
              <a:pPr lvl="1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en-US" sz="1200">
                  <a:solidFill>
                    <a:schemeClr val="accent1"/>
                  </a:solidFill>
                </a:rPr>
                <a:t>Reminders can be sent from LOS to those who have already been invited</a:t>
              </a:r>
            </a:p>
            <a:p>
              <a:pPr marL="228600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accent1"/>
                  </a:solidFill>
                </a:rPr>
                <a:t>Uses LOS to assign personnel (including themselves) to the Program record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3782568"/>
              <a:ext cx="8686800" cy="274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2600" y="4155741"/>
            <a:ext cx="8686800" cy="1254459"/>
            <a:chOff x="228600" y="3927141"/>
            <a:chExt cx="8686800" cy="1254459"/>
          </a:xfrm>
        </p:grpSpPr>
        <p:sp>
          <p:nvSpPr>
            <p:cNvPr id="12" name="Rectangle 11"/>
            <p:cNvSpPr/>
            <p:nvPr/>
          </p:nvSpPr>
          <p:spPr>
            <a:xfrm>
              <a:off x="228600" y="3927141"/>
              <a:ext cx="8686800" cy="35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Vendor Personnel (VP)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4282741"/>
              <a:ext cx="8686800" cy="8988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marL="228600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accent1"/>
                  </a:solidFill>
                </a:rPr>
                <a:t>Added to the Program record by the VPM</a:t>
              </a:r>
            </a:p>
            <a:p>
              <a:pPr marL="228600" indent="-228600">
                <a:spcAft>
                  <a:spcPts val="6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accent1"/>
                  </a:solidFill>
                </a:rPr>
                <a:t>May engage in two-way interaction with customers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5154168"/>
              <a:ext cx="8686800" cy="274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95663" y="5537200"/>
            <a:ext cx="9423133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All LOS users must complete “YRR for Vendors” AND “The Line of Sight (LOS) Guide for  Vendor and Agency Partners” courses in LMS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CFE0A-8A38-4620-B39F-34A159571171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extLst>
      <p:ext uri="{BB962C8B-B14F-4D97-AF65-F5344CB8AC3E}">
        <p14:creationId xmlns:p14="http://schemas.microsoft.com/office/powerpoint/2010/main" val="11254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24575" y="1541274"/>
            <a:ext cx="4905375" cy="1414462"/>
          </a:xfrm>
        </p:spPr>
        <p:txBody>
          <a:bodyPr>
            <a:normAutofit/>
          </a:bodyPr>
          <a:lstStyle/>
          <a:p>
            <a:r>
              <a:rPr lang="en-US" sz="3600"/>
              <a:t>Using LOS</a:t>
            </a:r>
          </a:p>
        </p:txBody>
      </p:sp>
      <p:sp>
        <p:nvSpPr>
          <p:cNvPr id="9" name="Oval 8"/>
          <p:cNvSpPr/>
          <p:nvPr userDrawn="1"/>
        </p:nvSpPr>
        <p:spPr>
          <a:xfrm rot="832867">
            <a:off x="2344426" y="3200460"/>
            <a:ext cx="1645860" cy="16458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39C061-5037-4DCD-B4AB-AEC358270F32}"/>
              </a:ext>
            </a:extLst>
          </p:cNvPr>
          <p:cNvGrpSpPr/>
          <p:nvPr/>
        </p:nvGrpSpPr>
        <p:grpSpPr>
          <a:xfrm>
            <a:off x="1538395" y="1839340"/>
            <a:ext cx="2779605" cy="2774636"/>
            <a:chOff x="1100138" y="1577976"/>
            <a:chExt cx="4432287" cy="4424363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100138" y="1577976"/>
              <a:ext cx="2212975" cy="4424363"/>
            </a:xfrm>
            <a:custGeom>
              <a:avLst/>
              <a:gdLst>
                <a:gd name="T0" fmla="*/ 318 w 318"/>
                <a:gd name="T1" fmla="*/ 0 h 636"/>
                <a:gd name="T2" fmla="*/ 0 w 318"/>
                <a:gd name="T3" fmla="*/ 318 h 636"/>
                <a:gd name="T4" fmla="*/ 318 w 318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636">
                  <a:moveTo>
                    <a:pt x="318" y="0"/>
                  </a:moveTo>
                  <a:cubicBezTo>
                    <a:pt x="143" y="0"/>
                    <a:pt x="0" y="142"/>
                    <a:pt x="0" y="318"/>
                  </a:cubicBezTo>
                  <a:cubicBezTo>
                    <a:pt x="0" y="494"/>
                    <a:pt x="143" y="636"/>
                    <a:pt x="318" y="636"/>
                  </a:cubicBezTo>
                </a:path>
              </a:pathLst>
            </a:custGeom>
            <a:noFill/>
            <a:ln w="55563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6EB0DEC-8A8D-4ED1-BF69-1D44799576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19450" y="1577976"/>
              <a:ext cx="2212975" cy="4424363"/>
            </a:xfrm>
            <a:custGeom>
              <a:avLst/>
              <a:gdLst>
                <a:gd name="T0" fmla="*/ 318 w 318"/>
                <a:gd name="T1" fmla="*/ 0 h 636"/>
                <a:gd name="T2" fmla="*/ 0 w 318"/>
                <a:gd name="T3" fmla="*/ 318 h 636"/>
                <a:gd name="T4" fmla="*/ 318 w 318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636">
                  <a:moveTo>
                    <a:pt x="318" y="0"/>
                  </a:moveTo>
                  <a:cubicBezTo>
                    <a:pt x="143" y="0"/>
                    <a:pt x="0" y="142"/>
                    <a:pt x="0" y="318"/>
                  </a:cubicBezTo>
                  <a:cubicBezTo>
                    <a:pt x="0" y="494"/>
                    <a:pt x="143" y="636"/>
                    <a:pt x="318" y="636"/>
                  </a:cubicBezTo>
                </a:path>
              </a:pathLst>
            </a:custGeom>
            <a:noFill/>
            <a:ln w="55563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7427EF-602C-442E-8F57-6523292B9433}"/>
              </a:ext>
            </a:extLst>
          </p:cNvPr>
          <p:cNvGrpSpPr/>
          <p:nvPr/>
        </p:nvGrpSpPr>
        <p:grpSpPr>
          <a:xfrm rot="16200000">
            <a:off x="1860958" y="2153938"/>
            <a:ext cx="2152408" cy="2150417"/>
            <a:chOff x="1614488" y="2079626"/>
            <a:chExt cx="3432175" cy="342900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614488" y="2079626"/>
              <a:ext cx="3432175" cy="1711325"/>
            </a:xfrm>
            <a:custGeom>
              <a:avLst/>
              <a:gdLst>
                <a:gd name="T0" fmla="*/ 493 w 493"/>
                <a:gd name="T1" fmla="*/ 246 h 246"/>
                <a:gd name="T2" fmla="*/ 246 w 493"/>
                <a:gd name="T3" fmla="*/ 0 h 246"/>
                <a:gd name="T4" fmla="*/ 0 w 493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3" h="246">
                  <a:moveTo>
                    <a:pt x="493" y="246"/>
                  </a:moveTo>
                  <a:cubicBezTo>
                    <a:pt x="493" y="110"/>
                    <a:pt x="382" y="0"/>
                    <a:pt x="246" y="0"/>
                  </a:cubicBezTo>
                  <a:cubicBezTo>
                    <a:pt x="110" y="0"/>
                    <a:pt x="0" y="110"/>
                    <a:pt x="0" y="246"/>
                  </a:cubicBezTo>
                </a:path>
              </a:pathLst>
            </a:custGeom>
            <a:noFill/>
            <a:ln w="55563" cap="rnd">
              <a:solidFill>
                <a:srgbClr val="0000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614488" y="3797301"/>
              <a:ext cx="3432175" cy="1711325"/>
            </a:xfrm>
            <a:custGeom>
              <a:avLst/>
              <a:gdLst>
                <a:gd name="T0" fmla="*/ 0 w 493"/>
                <a:gd name="T1" fmla="*/ 0 h 246"/>
                <a:gd name="T2" fmla="*/ 246 w 493"/>
                <a:gd name="T3" fmla="*/ 246 h 246"/>
                <a:gd name="T4" fmla="*/ 493 w 493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3" h="246">
                  <a:moveTo>
                    <a:pt x="0" y="0"/>
                  </a:moveTo>
                  <a:cubicBezTo>
                    <a:pt x="0" y="136"/>
                    <a:pt x="110" y="246"/>
                    <a:pt x="246" y="246"/>
                  </a:cubicBezTo>
                  <a:cubicBezTo>
                    <a:pt x="382" y="246"/>
                    <a:pt x="493" y="136"/>
                    <a:pt x="493" y="0"/>
                  </a:cubicBezTo>
                </a:path>
              </a:pathLst>
            </a:custGeom>
            <a:noFill/>
            <a:ln w="55563" cap="rnd">
              <a:solidFill>
                <a:srgbClr val="009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598670" y="2890655"/>
            <a:ext cx="672005" cy="672006"/>
          </a:xfrm>
          <a:prstGeom prst="ellipse">
            <a:avLst/>
          </a:prstGeom>
          <a:noFill/>
          <a:ln w="55563" cap="rnd">
            <a:solidFill>
              <a:srgbClr val="0000C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074549" y="4500480"/>
            <a:ext cx="218028" cy="218029"/>
          </a:xfrm>
          <a:prstGeom prst="ellipse">
            <a:avLst/>
          </a:prstGeom>
          <a:solidFill>
            <a:srgbClr val="E7F5FF"/>
          </a:solidFill>
          <a:ln w="55563" cap="rnd">
            <a:solidFill>
              <a:srgbClr val="0000C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043687" y="1730823"/>
            <a:ext cx="219024" cy="218029"/>
          </a:xfrm>
          <a:prstGeom prst="ellipse">
            <a:avLst/>
          </a:prstGeom>
          <a:solidFill>
            <a:schemeClr val="bg1"/>
          </a:solidFill>
          <a:ln w="55563" cap="rnd">
            <a:solidFill>
              <a:srgbClr val="0000C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88CD15-AA16-4EB9-8A00-EA58EE700EA2}"/>
              </a:ext>
            </a:extLst>
          </p:cNvPr>
          <p:cNvGrpSpPr/>
          <p:nvPr/>
        </p:nvGrpSpPr>
        <p:grpSpPr>
          <a:xfrm>
            <a:off x="2186009" y="2472518"/>
            <a:ext cx="1502307" cy="1504297"/>
            <a:chOff x="2132806" y="2587626"/>
            <a:chExt cx="2395540" cy="2398713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331371" y="2587626"/>
              <a:ext cx="1196975" cy="2398713"/>
            </a:xfrm>
            <a:custGeom>
              <a:avLst/>
              <a:gdLst>
                <a:gd name="T0" fmla="*/ 0 w 172"/>
                <a:gd name="T1" fmla="*/ 345 h 345"/>
                <a:gd name="T2" fmla="*/ 172 w 172"/>
                <a:gd name="T3" fmla="*/ 172 h 345"/>
                <a:gd name="T4" fmla="*/ 0 w 172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345">
                  <a:moveTo>
                    <a:pt x="0" y="345"/>
                  </a:moveTo>
                  <a:cubicBezTo>
                    <a:pt x="95" y="345"/>
                    <a:pt x="172" y="268"/>
                    <a:pt x="172" y="172"/>
                  </a:cubicBezTo>
                  <a:cubicBezTo>
                    <a:pt x="172" y="77"/>
                    <a:pt x="95" y="0"/>
                    <a:pt x="0" y="0"/>
                  </a:cubicBezTo>
                </a:path>
              </a:pathLst>
            </a:custGeom>
            <a:noFill/>
            <a:ln w="55563" cap="rnd">
              <a:solidFill>
                <a:srgbClr val="0095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8CB3F1E-0285-47E6-A6B1-132A863F7A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32806" y="2587626"/>
              <a:ext cx="1196975" cy="2398713"/>
            </a:xfrm>
            <a:custGeom>
              <a:avLst/>
              <a:gdLst>
                <a:gd name="T0" fmla="*/ 0 w 172"/>
                <a:gd name="T1" fmla="*/ 345 h 345"/>
                <a:gd name="T2" fmla="*/ 172 w 172"/>
                <a:gd name="T3" fmla="*/ 172 h 345"/>
                <a:gd name="T4" fmla="*/ 0 w 172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345">
                  <a:moveTo>
                    <a:pt x="0" y="345"/>
                  </a:moveTo>
                  <a:cubicBezTo>
                    <a:pt x="95" y="345"/>
                    <a:pt x="172" y="268"/>
                    <a:pt x="172" y="172"/>
                  </a:cubicBezTo>
                  <a:cubicBezTo>
                    <a:pt x="172" y="77"/>
                    <a:pt x="95" y="0"/>
                    <a:pt x="0" y="0"/>
                  </a:cubicBezTo>
                </a:path>
              </a:pathLst>
            </a:custGeom>
            <a:noFill/>
            <a:ln w="55563" cap="rnd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63ED3F-5141-4EED-8773-CC4BBF3A8B18}"/>
              </a:ext>
            </a:extLst>
          </p:cNvPr>
          <p:cNvSpPr txBox="1"/>
          <p:nvPr/>
        </p:nvSpPr>
        <p:spPr>
          <a:xfrm>
            <a:off x="3732164" y="6474447"/>
            <a:ext cx="4370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/>
              <a:t>Document Identifier: BQ-VEN-LOS-01 Version :1.0 Effective date: 01-May-2022  </a:t>
            </a:r>
            <a:endParaRPr lang="ko-KR" altLang="en-US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547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Ypl4WxYR"/>
  <p:tag name="ARTICULATE_SLIDE_COUNT" val="7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ysClr val="window" lastClr="FFFFFF"/>
      </a:lt1>
      <a:dk2>
        <a:srgbClr val="0C0C0C"/>
      </a:dk2>
      <a:lt2>
        <a:srgbClr val="E7E6E6"/>
      </a:lt2>
      <a:accent1>
        <a:srgbClr val="0000C9"/>
      </a:accent1>
      <a:accent2>
        <a:srgbClr val="C5E8FF"/>
      </a:accent2>
      <a:accent3>
        <a:srgbClr val="0095FF"/>
      </a:accent3>
      <a:accent4>
        <a:srgbClr val="E7F5FF"/>
      </a:accent4>
      <a:accent5>
        <a:srgbClr val="0000C9"/>
      </a:accent5>
      <a:accent6>
        <a:srgbClr val="0095FF"/>
      </a:accent6>
      <a:hlink>
        <a:srgbClr val="000000"/>
      </a:hlink>
      <a:folHlink>
        <a:srgbClr val="000000"/>
      </a:folHlink>
    </a:clrScheme>
    <a:fontScheme name="Custom 10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2858f2-6a9c-44ff-a1d6-93536e324397">
      <UserInfo>
        <DisplayName>Anand, Kumar Abhinav</DisplayName>
        <AccountId>400</AccountId>
        <AccountType/>
      </UserInfo>
    </SharedWithUsers>
    <TaxCatchAll xmlns="d42858f2-6a9c-44ff-a1d6-93536e324397" xsi:nil="true"/>
    <lcf76f155ced4ddcb4097134ff3c332f xmlns="6fa4fe20-dc8b-4bd1-8af0-e9baba44f5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4BE6C73B2A344A76A5B62D00094DC" ma:contentTypeVersion="15" ma:contentTypeDescription="Create a new document." ma:contentTypeScope="" ma:versionID="44fd0f9929fb454cd9aa98b4cfc43621">
  <xsd:schema xmlns:xsd="http://www.w3.org/2001/XMLSchema" xmlns:xs="http://www.w3.org/2001/XMLSchema" xmlns:p="http://schemas.microsoft.com/office/2006/metadata/properties" xmlns:ns2="6fa4fe20-dc8b-4bd1-8af0-e9baba44f541" xmlns:ns3="d42858f2-6a9c-44ff-a1d6-93536e324397" targetNamespace="http://schemas.microsoft.com/office/2006/metadata/properties" ma:root="true" ma:fieldsID="bce6e1b8ac8aa7bd27fbb16b790f50a1" ns2:_="" ns3:_="">
    <xsd:import namespace="6fa4fe20-dc8b-4bd1-8af0-e9baba44f541"/>
    <xsd:import namespace="d42858f2-6a9c-44ff-a1d6-93536e324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4fe20-dc8b-4bd1-8af0-e9baba44f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858f2-6a9c-44ff-a1d6-93536e324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d9759bc-20cf-4968-ba05-7500303728bc}" ma:internalName="TaxCatchAll" ma:showField="CatchAllData" ma:web="d42858f2-6a9c-44ff-a1d6-93536e3243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E3589-34C7-4DC6-A57F-2403A721E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1EA47F-FE57-4776-9D44-1A3D20B735C6}">
  <ds:schemaRefs>
    <ds:schemaRef ds:uri="http://schemas.microsoft.com/office/2006/documentManagement/types"/>
    <ds:schemaRef ds:uri="d42858f2-6a9c-44ff-a1d6-93536e32439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6fa4fe20-dc8b-4bd1-8af0-e9baba44f541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1C62FF-9D85-4C2C-AAB1-6C1BEF34A512}">
  <ds:schemaRefs>
    <ds:schemaRef ds:uri="6fa4fe20-dc8b-4bd1-8af0-e9baba44f541"/>
    <ds:schemaRef ds:uri="d42858f2-6a9c-44ff-a1d6-93536e3243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3434</Words>
  <Application>Microsoft Office PowerPoint</Application>
  <PresentationFormat>Widescreen</PresentationFormat>
  <Paragraphs>391</Paragraphs>
  <Slides>52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Programs Included</vt:lpstr>
      <vt:lpstr>What You Will Learn from this Guide</vt:lpstr>
      <vt:lpstr>What Is the Line of Sight (LOS) System?</vt:lpstr>
      <vt:lpstr>LOS…</vt:lpstr>
      <vt:lpstr>The LOS Receives Data from the Program Inventory and Pfizer Learning Management System</vt:lpstr>
      <vt:lpstr>Vendor Roles and Responsibilities</vt:lpstr>
      <vt:lpstr>The Two Categories of Vendor Personnel:  LOS Users</vt:lpstr>
      <vt:lpstr>Using LOS</vt:lpstr>
      <vt:lpstr>Using LOS for a Program</vt:lpstr>
      <vt:lpstr>Gaining Access as a VPM (1/2)</vt:lpstr>
      <vt:lpstr>Gaining Access as a VPM (2/2)</vt:lpstr>
      <vt:lpstr>LOS Dashboard Features (1/4)</vt:lpstr>
      <vt:lpstr>LOS Dashboard Features (2/4)</vt:lpstr>
      <vt:lpstr>LOS Dashboard Features (3/4)</vt:lpstr>
      <vt:lpstr>LOS Dashboard Features (4/4)</vt:lpstr>
      <vt:lpstr>Program Summary Page: Program Details Tab</vt:lpstr>
      <vt:lpstr>Program Summary Page: Vendor Personnel Assignment Details Tab</vt:lpstr>
      <vt:lpstr>Assigning Personnel (1/2)</vt:lpstr>
      <vt:lpstr>Assigning Personnel (2/2)</vt:lpstr>
      <vt:lpstr>Assigning Personnel: Select Additional Personnel</vt:lpstr>
      <vt:lpstr>Assigning Personnel: Add Personnel from Other Vendor Org / Company</vt:lpstr>
      <vt:lpstr>Assigning Personnel: Add Personnel from Other Vendor Org / Company</vt:lpstr>
      <vt:lpstr>Inviting New Personnel (1/5)</vt:lpstr>
      <vt:lpstr>Inviting New Personnel (2/5)</vt:lpstr>
      <vt:lpstr>Inviting New Personnel (3/5)</vt:lpstr>
      <vt:lpstr>Inviting New Personnel (4/5)</vt:lpstr>
      <vt:lpstr>Inviting New Personnel (5/5)</vt:lpstr>
      <vt:lpstr>Example of an Invitation Email</vt:lpstr>
      <vt:lpstr>Removing Personnel</vt:lpstr>
      <vt:lpstr>Removing Personnel</vt:lpstr>
      <vt:lpstr>Creating an LMS Account: LMS Landing Page</vt:lpstr>
      <vt:lpstr>Creating an LMS Account: Account Approval Notification Will Be Sent</vt:lpstr>
      <vt:lpstr>Completing Training: The “YRR for Vendors” Course</vt:lpstr>
      <vt:lpstr>Completing Training: The “The Line of Sight (LOS) Guide for Vendor and Agency Partners ” Course</vt:lpstr>
      <vt:lpstr>PowerPoint Presentation</vt:lpstr>
      <vt:lpstr>Creating an LOS Account</vt:lpstr>
      <vt:lpstr>Creating an Account in LOS (1/2)</vt:lpstr>
      <vt:lpstr>Creating an Account in LOS (2/2)</vt:lpstr>
      <vt:lpstr>Resetting Your LOS Password</vt:lpstr>
      <vt:lpstr>Accessing LOS (1/2)</vt:lpstr>
      <vt:lpstr>Accessing LOS (2/2)</vt:lpstr>
      <vt:lpstr>TROUBLE SHOOTING </vt:lpstr>
      <vt:lpstr>Email Alerts</vt:lpstr>
      <vt:lpstr>Troubleshooting LMS or LOS Access  as VPM (1/3)</vt:lpstr>
      <vt:lpstr>Troubleshooting LMS or LOS Access  as a VPM (2/3)</vt:lpstr>
      <vt:lpstr>Troubleshooting LMS or LOS Access  as a VPM (3/3)</vt:lpstr>
      <vt:lpstr>Troubleshooting LMS or LOS Access  as Personnel</vt:lpstr>
      <vt:lpstr>Important Note for Programs Not Using LOS</vt:lpstr>
      <vt:lpstr>If LOS Is Down or Inaccessible</vt:lpstr>
      <vt:lpstr>LOS Makes It Easier for Our Vendor Partners to Comply with Pfizer Corporate Policy</vt:lpstr>
      <vt:lpstr>Your title goes here</vt:lpstr>
    </vt:vector>
  </TitlesOfParts>
  <Company>Transperfect Translations,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Orío de Mora</dc:creator>
  <cp:lastModifiedBy>Sayed, Eslam Sayed Shokry</cp:lastModifiedBy>
  <cp:revision>2</cp:revision>
  <dcterms:created xsi:type="dcterms:W3CDTF">2021-11-18T11:57:08Z</dcterms:created>
  <dcterms:modified xsi:type="dcterms:W3CDTF">2022-08-19T07:14:02Z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0CBFEFCE-B5CF-4EBC-9456-CB717439D707</vt:lpwstr>
  </property>
  <property fmtid="{D5CDD505-2E9C-101B-9397-08002B2CF9AE}" pid="3" name="ArticulatePath">
    <vt:lpwstr>https://transperfect0-my.sharepoint.com/personal/aodemora_transperfect_com/Documents/Microsoft Teams Chat Files/BQ template</vt:lpwstr>
  </property>
  <property fmtid="{D5CDD505-2E9C-101B-9397-08002B2CF9AE}" pid="4" name="ContentTypeId">
    <vt:lpwstr>0x010100DC34BE6C73B2A344A76A5B62D00094DC</vt:lpwstr>
  </property>
  <property fmtid="{D5CDD505-2E9C-101B-9397-08002B2CF9AE}" pid="5" name="MediaServiceImageTags">
    <vt:lpwstr/>
  </property>
</Properties>
</file>